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5"/>
  </p:notesMasterIdLst>
  <p:sldIdLst>
    <p:sldId id="264" r:id="rId2"/>
    <p:sldId id="393" r:id="rId3"/>
    <p:sldId id="474" r:id="rId4"/>
    <p:sldId id="504" r:id="rId5"/>
    <p:sldId id="505" r:id="rId6"/>
    <p:sldId id="529" r:id="rId7"/>
    <p:sldId id="530" r:id="rId8"/>
    <p:sldId id="531" r:id="rId9"/>
    <p:sldId id="532" r:id="rId10"/>
    <p:sldId id="512" r:id="rId11"/>
    <p:sldId id="450" r:id="rId12"/>
    <p:sldId id="516" r:id="rId13"/>
    <p:sldId id="518" r:id="rId14"/>
    <p:sldId id="489" r:id="rId15"/>
    <p:sldId id="534" r:id="rId16"/>
    <p:sldId id="533" r:id="rId17"/>
    <p:sldId id="500" r:id="rId18"/>
    <p:sldId id="501" r:id="rId19"/>
    <p:sldId id="523" r:id="rId20"/>
    <p:sldId id="524" r:id="rId21"/>
    <p:sldId id="525" r:id="rId22"/>
    <p:sldId id="479" r:id="rId23"/>
    <p:sldId id="508" r:id="rId24"/>
    <p:sldId id="482" r:id="rId25"/>
    <p:sldId id="511" r:id="rId26"/>
    <p:sldId id="499" r:id="rId27"/>
    <p:sldId id="503" r:id="rId28"/>
    <p:sldId id="526" r:id="rId29"/>
    <p:sldId id="471" r:id="rId30"/>
    <p:sldId id="527" r:id="rId31"/>
    <p:sldId id="528" r:id="rId32"/>
    <p:sldId id="473" r:id="rId33"/>
    <p:sldId id="535" r:id="rId34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51" autoAdjust="0"/>
    <p:restoredTop sz="92153" autoAdjust="0"/>
  </p:normalViewPr>
  <p:slideViewPr>
    <p:cSldViewPr>
      <p:cViewPr varScale="1">
        <p:scale>
          <a:sx n="67" d="100"/>
          <a:sy n="67" d="100"/>
        </p:scale>
        <p:origin x="1092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9788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8638" cy="4183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446" tIns="46223" rIns="92446" bIns="46223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6A707E59-0719-4846-9723-44EDE2BB42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98704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DC011DC-FDC0-4848-9423-D3C218CC6F79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 smtClean="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721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CCBAB0-CE34-47EA-B7C4-A6DA84D2C1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9341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D7830F-B73D-483A-86F5-DAF23BD0356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61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D81A6B-9175-45F3-89B4-E45E20E3E81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5671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04C801-21FA-4E3D-81B2-BD15D7697D4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709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latin typeface="Corbel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latin typeface="Corbel" pitchFamily="34" charset="0"/>
                <a:cs typeface="Calibri" pitchFamily="34" charset="0"/>
              </a:defRPr>
            </a:lvl1pPr>
            <a:lvl2pPr>
              <a:defRPr sz="2400">
                <a:latin typeface="Corbel" pitchFamily="34" charset="0"/>
                <a:cs typeface="Calibri" pitchFamily="34" charset="0"/>
              </a:defRPr>
            </a:lvl2pPr>
            <a:lvl3pPr>
              <a:defRPr sz="2000">
                <a:latin typeface="Corbel" pitchFamily="34" charset="0"/>
                <a:cs typeface="Calibri" pitchFamily="34" charset="0"/>
              </a:defRPr>
            </a:lvl3pPr>
            <a:lvl4pPr>
              <a:defRPr sz="1800">
                <a:latin typeface="Corbel" pitchFamily="34" charset="0"/>
                <a:cs typeface="Calibri" pitchFamily="34" charset="0"/>
              </a:defRPr>
            </a:lvl4pPr>
            <a:lvl5pPr>
              <a:defRPr sz="1800">
                <a:latin typeface="Corbel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61FD94-992F-4CB2-AF3E-ECFB9D8DC22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7433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820D13-0C7E-4176-AF4E-A80D235ECB4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5144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109E26-7464-4969-87B3-84FFF5B4D0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1124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59D0AD-D9CE-413E-9FFC-A4E976296C5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4848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6476F3-F43D-4D70-A385-98C5C6032B0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3404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B0227E-D10F-4E2A-B5AC-D5BF48B4FF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7212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76370C-A1D6-4B3C-B3D0-37B2F68B879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4457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0C3465-24EF-4284-939A-A18884C8011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182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7CDE3E01-F121-44FA-B027-0C6BFC0CB40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cran.r-project.org/web/views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smithw.org/datajam" TargetMode="External"/><Relationship Id="rId3" Type="http://schemas.openxmlformats.org/officeDocument/2006/relationships/hyperlink" Target="http://tutorials.iq.harvard.edu/R/Rintro/Rintro.html" TargetMode="External"/><Relationship Id="rId7" Type="http://schemas.openxmlformats.org/officeDocument/2006/relationships/hyperlink" Target="https://github.com/neuropsychology/psycho.R" TargetMode="External"/><Relationship Id="rId2" Type="http://schemas.openxmlformats.org/officeDocument/2006/relationships/hyperlink" Target="https://www.analyticsvidhya.com/blog/2018/01/10-data-science-machine-learning-ai-podcasts-must-liste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oss.theoj.org/papers/10.21105/joss.00470" TargetMode="External"/><Relationship Id="rId5" Type="http://schemas.openxmlformats.org/officeDocument/2006/relationships/hyperlink" Target="https://neuropsychology.github.io/psycho.R/" TargetMode="External"/><Relationship Id="rId4" Type="http://schemas.openxmlformats.org/officeDocument/2006/relationships/hyperlink" Target="lynda.csun.edu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mc.edu/NewsRoom/Pages/Cloud-Computing-Certificate.aspx" TargetMode="External"/><Relationship Id="rId3" Type="http://schemas.openxmlformats.org/officeDocument/2006/relationships/hyperlink" Target="https://aws.amazon.com/free/" TargetMode="External"/><Relationship Id="rId7" Type="http://schemas.openxmlformats.org/officeDocument/2006/relationships/hyperlink" Target="https://laedc.org/2018/08/09/amazon-los-angeles-colleges-cloud/" TargetMode="External"/><Relationship Id="rId2" Type="http://schemas.openxmlformats.org/officeDocument/2006/relationships/hyperlink" Target="https://console.bluemix.net/registration/fre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sun.edu/it/ibm-cloud-services-csun" TargetMode="External"/><Relationship Id="rId5" Type="http://schemas.openxmlformats.org/officeDocument/2006/relationships/hyperlink" Target="https://azure.microsoft.com/en-us/free/" TargetMode="External"/><Relationship Id="rId4" Type="http://schemas.openxmlformats.org/officeDocument/2006/relationships/hyperlink" Target="https://cloud.google.com/free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dssg.uchicago.edu/projects/" TargetMode="External"/><Relationship Id="rId3" Type="http://schemas.openxmlformats.org/officeDocument/2006/relationships/hyperlink" Target="http://visionzero.lacity.org/wp-content/uploads/2015/08/VisionZero_LosAngeles.pdf" TargetMode="External"/><Relationship Id="rId7" Type="http://schemas.openxmlformats.org/officeDocument/2006/relationships/hyperlink" Target="https://www.data.gov/" TargetMode="External"/><Relationship Id="rId2" Type="http://schemas.openxmlformats.org/officeDocument/2006/relationships/hyperlink" Target="https://source.opennews.org/articles/how-we-found-new-patterns-la-homeless-arres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.ca.gov/" TargetMode="External"/><Relationship Id="rId5" Type="http://schemas.openxmlformats.org/officeDocument/2006/relationships/hyperlink" Target="https://data.lacounty.gov/" TargetMode="External"/><Relationship Id="rId4" Type="http://schemas.openxmlformats.org/officeDocument/2006/relationships/hyperlink" Target="https://data.lacity.org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tat.berkeley.edu/~nolan/Papers/Data.Science.Guidelines.16.9.25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7350" y="255588"/>
            <a:ext cx="8070850" cy="1079500"/>
          </a:xfrm>
        </p:spPr>
        <p:txBody>
          <a:bodyPr/>
          <a:lstStyle/>
          <a:p>
            <a:pPr algn="r" eaLnBrk="1" hangingPunct="1"/>
            <a:r>
              <a:rPr lang="en-US" altLang="en-US" sz="3200" dirty="0" smtClean="0">
                <a:latin typeface="Corbel" panose="020B0503020204020204" pitchFamily="34" charset="0"/>
              </a:rPr>
              <a:t>Resources, Capabilities, and Strategies for Data Science Learners</a:t>
            </a:r>
            <a:endParaRPr lang="en-US" altLang="en-US" sz="3200" b="1" dirty="0" smtClean="0"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762250" y="3722688"/>
            <a:ext cx="5715000" cy="1676400"/>
          </a:xfrm>
        </p:spPr>
        <p:txBody>
          <a:bodyPr/>
          <a:lstStyle/>
          <a:p>
            <a:pPr algn="r" eaLnBrk="1" hangingPunct="1">
              <a:lnSpc>
                <a:spcPct val="90000"/>
              </a:lnSpc>
            </a:pPr>
            <a:r>
              <a:rPr lang="en-US" altLang="en-US" sz="2400" i="1" dirty="0" smtClean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Wayne Smith, Ph.D</a:t>
            </a:r>
            <a:r>
              <a:rPr lang="en-US" altLang="en-US" sz="2400" dirty="0" smtClean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r" eaLnBrk="1" hangingPunct="1">
              <a:lnSpc>
                <a:spcPct val="90000"/>
              </a:lnSpc>
            </a:pPr>
            <a:r>
              <a:rPr lang="en-US" altLang="en-US" sz="2400" dirty="0" smtClean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Department of Management</a:t>
            </a:r>
          </a:p>
          <a:p>
            <a:pPr algn="r" eaLnBrk="1" hangingPunct="1">
              <a:lnSpc>
                <a:spcPct val="90000"/>
              </a:lnSpc>
            </a:pPr>
            <a:r>
              <a:rPr lang="en-US" altLang="en-US" sz="2400" dirty="0" smtClean="0"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CSU Northridge</a:t>
            </a:r>
          </a:p>
          <a:p>
            <a:pPr algn="r" eaLnBrk="1" hangingPunct="1">
              <a:lnSpc>
                <a:spcPct val="90000"/>
              </a:lnSpc>
            </a:pPr>
            <a:r>
              <a:rPr lang="en-US" alt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ws@csun.edu</a:t>
            </a:r>
          </a:p>
        </p:txBody>
      </p:sp>
      <p:sp>
        <p:nvSpPr>
          <p:cNvPr id="3076" name="Rectangle 2"/>
          <p:cNvSpPr txBox="1">
            <a:spLocks noChangeArrowheads="1"/>
          </p:cNvSpPr>
          <p:nvPr/>
        </p:nvSpPr>
        <p:spPr bwMode="auto">
          <a:xfrm>
            <a:off x="684213" y="1784350"/>
            <a:ext cx="7772400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 smtClean="0">
                <a:solidFill>
                  <a:schemeClr val="tx2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2018 CSUN </a:t>
            </a:r>
            <a:r>
              <a:rPr lang="en-US" altLang="en-US" sz="2800" dirty="0" err="1" smtClean="0">
                <a:solidFill>
                  <a:schemeClr val="tx2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DataJam</a:t>
            </a:r>
            <a:endParaRPr lang="en-US" altLang="en-US" sz="2800" dirty="0">
              <a:solidFill>
                <a:schemeClr val="tx2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tx2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CSU Northridge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 smtClean="0">
                <a:solidFill>
                  <a:schemeClr val="tx2"/>
                </a:solidFill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Friday, September 28, 2018</a:t>
            </a:r>
            <a:endParaRPr lang="en-US" altLang="en-US" sz="2800" dirty="0">
              <a:solidFill>
                <a:schemeClr val="tx2"/>
              </a:solidFill>
              <a:latin typeface="Corbel" panose="020B050302020402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77" name="Rectangle 2"/>
          <p:cNvSpPr txBox="1">
            <a:spLocks noChangeArrowheads="1"/>
          </p:cNvSpPr>
          <p:nvPr/>
        </p:nvSpPr>
        <p:spPr bwMode="auto">
          <a:xfrm>
            <a:off x="387350" y="5817915"/>
            <a:ext cx="8382000" cy="800100"/>
          </a:xfrm>
          <a:prstGeom prst="rect">
            <a:avLst/>
          </a:prstGeom>
          <a:noFill/>
          <a:ln w="9525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tx2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This p</a:t>
            </a:r>
            <a:r>
              <a:rPr lang="en-US" altLang="en-US" sz="2000" dirty="0" smtClean="0">
                <a:solidFill>
                  <a:schemeClr val="tx2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resentation is </a:t>
            </a:r>
            <a:r>
              <a:rPr lang="en-US" altLang="en-US" sz="2000" dirty="0">
                <a:solidFill>
                  <a:schemeClr val="tx2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available </a:t>
            </a:r>
            <a:r>
              <a:rPr lang="en-US" altLang="en-US" sz="2000" dirty="0" smtClean="0">
                <a:solidFill>
                  <a:schemeClr val="tx2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at (.</a:t>
            </a:r>
            <a:r>
              <a:rPr lang="en-US" altLang="en-US" sz="2000" dirty="0" err="1" smtClean="0">
                <a:solidFill>
                  <a:schemeClr val="tx2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odp</a:t>
            </a:r>
            <a:r>
              <a:rPr lang="en-US" altLang="en-US" sz="2000" smtClean="0">
                <a:solidFill>
                  <a:schemeClr val="tx2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, .</a:t>
            </a:r>
            <a:r>
              <a:rPr lang="en-US" altLang="en-US" sz="2000" dirty="0" err="1" smtClean="0">
                <a:solidFill>
                  <a:schemeClr val="tx2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pptx</a:t>
            </a:r>
            <a:r>
              <a:rPr lang="en-US" altLang="en-US" sz="2000" dirty="0" smtClean="0">
                <a:solidFill>
                  <a:schemeClr val="tx2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, .pdf):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b="1" dirty="0">
                <a:solidFill>
                  <a:schemeClr val="tx2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https://github.com/wsphd/datajam2018</a:t>
            </a:r>
            <a:endParaRPr lang="en-US" altLang="en-US" sz="2000" b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078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50" y="1524000"/>
            <a:ext cx="2808288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4" grpId="0"/>
      <p:bldP spid="3075" grpId="0" build="p"/>
      <p:bldP spid="3076" grpId="0"/>
      <p:bldP spid="307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Persistent Tensions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0201"/>
            <a:ext cx="1752600" cy="457199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dirty="0" smtClean="0"/>
              <a:t>Analytics</a:t>
            </a: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>
              <a:defRPr/>
            </a:pPr>
            <a:fld id="{CD61FD94-992F-4CB2-AF3E-ECFB9D8DC22A}" type="slidenum">
              <a:rPr lang="en-US" altLang="en-US" smtClean="0"/>
              <a:pPr algn="ctr">
                <a:defRPr/>
              </a:pPr>
              <a:t>10</a:t>
            </a:fld>
            <a:endParaRPr lang="en-US" alt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657600" y="1828800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6286500" y="1600201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Automation</a:t>
            </a:r>
            <a:endParaRPr lang="en-US" sz="2000" kern="0" dirty="0" smtClean="0"/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838200" y="2066781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Explanation</a:t>
            </a:r>
            <a:endParaRPr lang="en-US" sz="2000" kern="0" dirty="0" smtClean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657600" y="2295380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6286500" y="2066781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Prediction</a:t>
            </a:r>
            <a:endParaRPr lang="en-US" sz="2000" kern="0" dirty="0" smtClean="0"/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838200" y="2528185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Desktop</a:t>
            </a:r>
            <a:endParaRPr lang="en-US" sz="2000" kern="0" dirty="0" smtClean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657600" y="2756784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 bwMode="auto">
          <a:xfrm>
            <a:off x="6286500" y="2528185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Cloud</a:t>
            </a:r>
            <a:endParaRPr lang="en-US" sz="2000" kern="0" dirty="0" smtClean="0"/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838200" y="2989589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Base R</a:t>
            </a:r>
            <a:endParaRPr lang="en-US" sz="2000" kern="0" dirty="0" smtClean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3657600" y="3218188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6286500" y="2989589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err="1" smtClean="0"/>
              <a:t>Tidyverse</a:t>
            </a:r>
            <a:endParaRPr lang="en-US" sz="2000" kern="0" dirty="0" smtClean="0"/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 bwMode="auto">
          <a:xfrm>
            <a:off x="838200" y="3427846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SQL</a:t>
            </a:r>
            <a:endParaRPr lang="en-US" sz="2000" kern="0" dirty="0" smtClean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657600" y="3656445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/>
          <p:cNvSpPr txBox="1">
            <a:spLocks/>
          </p:cNvSpPr>
          <p:nvPr/>
        </p:nvSpPr>
        <p:spPr bwMode="auto">
          <a:xfrm>
            <a:off x="6286500" y="3427846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Spark</a:t>
            </a:r>
            <a:endParaRPr lang="en-US" sz="2000" kern="0" dirty="0" smtClean="0"/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21" name="Content Placeholder 2"/>
          <p:cNvSpPr txBox="1">
            <a:spLocks/>
          </p:cNvSpPr>
          <p:nvPr/>
        </p:nvSpPr>
        <p:spPr bwMode="auto">
          <a:xfrm>
            <a:off x="838200" y="3866102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Equation</a:t>
            </a:r>
            <a:endParaRPr lang="en-US" sz="2000" kern="0" dirty="0" smtClean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657600" y="4094701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/>
          <p:cNvSpPr txBox="1">
            <a:spLocks/>
          </p:cNvSpPr>
          <p:nvPr/>
        </p:nvSpPr>
        <p:spPr bwMode="auto">
          <a:xfrm>
            <a:off x="6286500" y="3866102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Algorithm</a:t>
            </a:r>
            <a:endParaRPr lang="en-US" sz="2000" kern="0" dirty="0" smtClean="0"/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 bwMode="auto">
          <a:xfrm>
            <a:off x="457200" y="4285416"/>
            <a:ext cx="2514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Hypothesis-driven</a:t>
            </a:r>
            <a:endParaRPr lang="en-US" sz="2000" kern="0" dirty="0" smtClean="0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3657600" y="4514015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/>
          <p:cNvSpPr txBox="1">
            <a:spLocks/>
          </p:cNvSpPr>
          <p:nvPr/>
        </p:nvSpPr>
        <p:spPr bwMode="auto">
          <a:xfrm>
            <a:off x="5981700" y="4285416"/>
            <a:ext cx="23622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Discovery-driven</a:t>
            </a:r>
            <a:endParaRPr lang="en-US" sz="2000" kern="0" dirty="0" smtClean="0"/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27" name="Content Placeholder 2"/>
          <p:cNvSpPr txBox="1">
            <a:spLocks/>
          </p:cNvSpPr>
          <p:nvPr/>
        </p:nvSpPr>
        <p:spPr bwMode="auto">
          <a:xfrm>
            <a:off x="838200" y="4736119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Bias</a:t>
            </a:r>
            <a:endParaRPr lang="en-US" sz="2000" kern="0" dirty="0" smtClean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657600" y="4964718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/>
          <p:cNvSpPr txBox="1">
            <a:spLocks/>
          </p:cNvSpPr>
          <p:nvPr/>
        </p:nvSpPr>
        <p:spPr bwMode="auto">
          <a:xfrm>
            <a:off x="6286500" y="4736119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Variance</a:t>
            </a:r>
            <a:endParaRPr lang="en-US" sz="2000" kern="0" dirty="0" smtClean="0"/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30" name="Content Placeholder 2"/>
          <p:cNvSpPr txBox="1">
            <a:spLocks/>
          </p:cNvSpPr>
          <p:nvPr/>
        </p:nvSpPr>
        <p:spPr bwMode="auto">
          <a:xfrm>
            <a:off x="647700" y="5174376"/>
            <a:ext cx="2133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i="1" kern="0" dirty="0" smtClean="0"/>
              <a:t>Precision/Recall</a:t>
            </a:r>
            <a:endParaRPr lang="en-US" sz="2000" kern="0" dirty="0" smtClean="0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3657600" y="5402975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/>
          <p:cNvSpPr txBox="1">
            <a:spLocks/>
          </p:cNvSpPr>
          <p:nvPr/>
        </p:nvSpPr>
        <p:spPr bwMode="auto">
          <a:xfrm>
            <a:off x="5791200" y="5174376"/>
            <a:ext cx="27432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Specificity/Accuracy</a:t>
            </a:r>
            <a:endParaRPr lang="en-US" sz="2000" kern="0" dirty="0" smtClean="0"/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33" name="Content Placeholder 2"/>
          <p:cNvSpPr txBox="1">
            <a:spLocks/>
          </p:cNvSpPr>
          <p:nvPr/>
        </p:nvSpPr>
        <p:spPr bwMode="auto">
          <a:xfrm>
            <a:off x="838200" y="5612632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i="1" kern="0" dirty="0"/>
              <a:t>p</a:t>
            </a:r>
            <a:r>
              <a:rPr lang="en-US" sz="2400" kern="0" dirty="0" smtClean="0"/>
              <a:t>-value</a:t>
            </a:r>
            <a:endParaRPr lang="en-US" sz="2000" kern="0" dirty="0" smtClean="0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3657600" y="5841231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ontent Placeholder 2"/>
          <p:cNvSpPr txBox="1">
            <a:spLocks/>
          </p:cNvSpPr>
          <p:nvPr/>
        </p:nvSpPr>
        <p:spPr bwMode="auto">
          <a:xfrm>
            <a:off x="6286500" y="5612632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 smtClean="0"/>
              <a:t>fit</a:t>
            </a:r>
          </a:p>
          <a:p>
            <a:pPr marL="0" indent="0" algn="ctr">
              <a:buFontTx/>
              <a:buNone/>
            </a:pPr>
            <a:r>
              <a:rPr lang="en-US" sz="2000" kern="0" dirty="0" smtClean="0"/>
              <a:t> </a:t>
            </a:r>
          </a:p>
        </p:txBody>
      </p:sp>
      <p:sp>
        <p:nvSpPr>
          <p:cNvPr id="36" name="Content Placeholder 2"/>
          <p:cNvSpPr txBox="1">
            <a:spLocks/>
          </p:cNvSpPr>
          <p:nvPr/>
        </p:nvSpPr>
        <p:spPr bwMode="auto">
          <a:xfrm>
            <a:off x="838200" y="6031946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2400" kern="0" dirty="0" smtClean="0"/>
              <a:t>Frequentist</a:t>
            </a:r>
            <a:endParaRPr lang="en-US" sz="2000" kern="0" dirty="0"/>
          </a:p>
          <a:p>
            <a:pPr marL="0" indent="0" algn="ctr">
              <a:buFontTx/>
              <a:buNone/>
            </a:pPr>
            <a:endParaRPr lang="en-US" sz="2000" kern="0" dirty="0" smtClean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3657600" y="6260545"/>
            <a:ext cx="1828800" cy="0"/>
          </a:xfrm>
          <a:prstGeom prst="straightConnector1">
            <a:avLst/>
          </a:prstGeom>
          <a:ln w="25400">
            <a:solidFill>
              <a:schemeClr val="bg2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/>
          <p:cNvSpPr txBox="1">
            <a:spLocks/>
          </p:cNvSpPr>
          <p:nvPr/>
        </p:nvSpPr>
        <p:spPr bwMode="auto">
          <a:xfrm>
            <a:off x="6286500" y="6031946"/>
            <a:ext cx="1752600" cy="457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2400" kern="0" dirty="0"/>
              <a:t>Bayesian</a:t>
            </a:r>
            <a:r>
              <a:rPr lang="en-US" sz="2000" kern="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3766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80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0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0"/>
                            </p:stCondLst>
                            <p:childTnLst>
                              <p:par>
                                <p:cTn id="7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8" grpId="0"/>
      <p:bldP spid="9" grpId="0"/>
      <p:bldP spid="11" grpId="0"/>
      <p:bldP spid="12" grpId="0"/>
      <p:bldP spid="14" grpId="0"/>
      <p:bldP spid="15" grpId="0"/>
      <p:bldP spid="17" grpId="0"/>
      <p:bldP spid="18" grpId="0"/>
      <p:bldP spid="20" grpId="0"/>
      <p:bldP spid="21" grpId="0"/>
      <p:bldP spid="23" grpId="0"/>
      <p:bldP spid="24" grpId="0"/>
      <p:bldP spid="26" grpId="0"/>
      <p:bldP spid="27" grpId="0"/>
      <p:bldP spid="29" grpId="0"/>
      <p:bldP spid="30" grpId="0"/>
      <p:bldP spid="32" grpId="0"/>
      <p:bldP spid="33" grpId="0"/>
      <p:bldP spid="35" grpId="0"/>
      <p:bldP spid="36" grpId="0"/>
      <p:bldP spid="3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Data Science?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Data Science is “the science </a:t>
            </a:r>
            <a:r>
              <a:rPr lang="en-US" sz="1800" dirty="0"/>
              <a:t>of </a:t>
            </a:r>
            <a:r>
              <a:rPr lang="en-US" sz="1800" dirty="0" smtClean="0"/>
              <a:t>planning </a:t>
            </a:r>
            <a:r>
              <a:rPr lang="en-US" sz="1800" dirty="0"/>
              <a:t>for, acquisition, management, analysis of, and inference from data</a:t>
            </a:r>
            <a:r>
              <a:rPr lang="en-US" sz="1800" dirty="0" smtClean="0"/>
              <a:t>.”</a:t>
            </a:r>
          </a:p>
          <a:p>
            <a:endParaRPr lang="en-US" sz="1800" dirty="0" smtClean="0"/>
          </a:p>
          <a:p>
            <a:r>
              <a:rPr lang="en-US" sz="1800" dirty="0"/>
              <a:t>Data science is case-based, hands-on, and interdisciplinary.</a:t>
            </a:r>
          </a:p>
          <a:p>
            <a:endParaRPr lang="en-US" sz="1800" dirty="0"/>
          </a:p>
          <a:p>
            <a:r>
              <a:rPr lang="en-US" sz="1800" dirty="0"/>
              <a:t>Building upon </a:t>
            </a:r>
            <a:r>
              <a:rPr lang="en-US" sz="1800" u="sng" dirty="0"/>
              <a:t>experimentation</a:t>
            </a:r>
            <a:r>
              <a:rPr lang="en-US" sz="1800" dirty="0"/>
              <a:t>, </a:t>
            </a:r>
            <a:r>
              <a:rPr lang="en-US" sz="1800" u="sng" dirty="0"/>
              <a:t>modeling</a:t>
            </a:r>
            <a:r>
              <a:rPr lang="en-US" sz="1800" dirty="0"/>
              <a:t>, and </a:t>
            </a:r>
            <a:r>
              <a:rPr lang="en-US" sz="1800" u="sng" dirty="0"/>
              <a:t>computation</a:t>
            </a:r>
            <a:r>
              <a:rPr lang="en-US" sz="1800" dirty="0"/>
              <a:t>, there are some that believe that </a:t>
            </a:r>
            <a:r>
              <a:rPr lang="en-US" sz="1800" u="sng" dirty="0"/>
              <a:t>data science</a:t>
            </a:r>
            <a:r>
              <a:rPr lang="en-US" sz="1800" dirty="0"/>
              <a:t> </a:t>
            </a:r>
            <a:r>
              <a:rPr lang="en-US" sz="1800" i="1" dirty="0"/>
              <a:t>is, in fact, a new, type of scientific discovery</a:t>
            </a:r>
            <a:r>
              <a:rPr lang="en-US" sz="1800" dirty="0"/>
              <a:t>.</a:t>
            </a:r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Data scientists demonstrate mastery of skills </a:t>
            </a:r>
            <a:r>
              <a:rPr lang="en-US" sz="1800" dirty="0"/>
              <a:t>and concepts, including many traditionally associated with the fields </a:t>
            </a:r>
            <a:r>
              <a:rPr lang="en-US" sz="1800" dirty="0" smtClean="0"/>
              <a:t>of </a:t>
            </a:r>
            <a:r>
              <a:rPr lang="en-US" sz="1800" u="sng" dirty="0" smtClean="0"/>
              <a:t>Mathematics,</a:t>
            </a:r>
            <a:r>
              <a:rPr lang="en-US" sz="1800" dirty="0" smtClean="0"/>
              <a:t> </a:t>
            </a:r>
            <a:r>
              <a:rPr lang="en-US" sz="1800" u="sng" dirty="0" smtClean="0"/>
              <a:t>Statistics</a:t>
            </a:r>
            <a:r>
              <a:rPr lang="en-US" sz="1800" dirty="0" smtClean="0"/>
              <a:t>, and </a:t>
            </a:r>
            <a:r>
              <a:rPr lang="en-US" sz="1800" u="sng" dirty="0"/>
              <a:t>Computer Science </a:t>
            </a:r>
            <a:r>
              <a:rPr lang="en-US" sz="1800" dirty="0" smtClean="0"/>
              <a:t>and. </a:t>
            </a:r>
            <a:r>
              <a:rPr lang="en-US" sz="1800" i="1" dirty="0" smtClean="0"/>
              <a:t>Data </a:t>
            </a:r>
            <a:r>
              <a:rPr lang="en-US" sz="1800" i="1" dirty="0"/>
              <a:t>Science blends much of the </a:t>
            </a:r>
            <a:r>
              <a:rPr lang="en-US" sz="1800" i="1" dirty="0" smtClean="0"/>
              <a:t>pedagogical </a:t>
            </a:r>
            <a:r>
              <a:rPr lang="en-US" sz="1800" i="1" dirty="0"/>
              <a:t>content from all three disciplines, but it is </a:t>
            </a:r>
            <a:r>
              <a:rPr lang="en-US" sz="1800" b="1" i="1" dirty="0"/>
              <a:t>neither the simple intersection, nor </a:t>
            </a:r>
            <a:r>
              <a:rPr lang="en-US" sz="1800" b="1" i="1" dirty="0" smtClean="0"/>
              <a:t>the superset </a:t>
            </a:r>
            <a:r>
              <a:rPr lang="en-US" sz="1800" b="1" i="1" dirty="0"/>
              <a:t>of the three</a:t>
            </a:r>
            <a:r>
              <a:rPr lang="en-US" sz="1800" i="1" dirty="0"/>
              <a:t>.</a:t>
            </a:r>
            <a:r>
              <a:rPr lang="en-US" sz="1800" dirty="0"/>
              <a:t> </a:t>
            </a:r>
          </a:p>
          <a:p>
            <a:endParaRPr lang="en-US" sz="1800" dirty="0"/>
          </a:p>
          <a:p>
            <a:r>
              <a:rPr lang="en-US" sz="1800" dirty="0" smtClean="0"/>
              <a:t>There is a fourth area of demonstrated mastery too: </a:t>
            </a:r>
            <a:r>
              <a:rPr lang="en-US" sz="1800" u="sng" dirty="0" smtClean="0"/>
              <a:t>Subject-Domain</a:t>
            </a:r>
            <a:r>
              <a:rPr lang="en-US" sz="1800" dirty="0" smtClean="0"/>
              <a:t> expertise.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758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8249"/>
          </a:xfrm>
        </p:spPr>
        <p:txBody>
          <a:bodyPr/>
          <a:lstStyle/>
          <a:p>
            <a:r>
              <a:rPr lang="en-US" dirty="0" smtClean="0"/>
              <a:t>Math/Stat/</a:t>
            </a:r>
            <a:r>
              <a:rPr lang="en-US" dirty="0" err="1" smtClean="0"/>
              <a:t>CompSci</a:t>
            </a:r>
            <a:r>
              <a:rPr lang="en-US" dirty="0" smtClean="0"/>
              <a:t>/Subject Domain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0582"/>
            <a:ext cx="8229600" cy="577334"/>
          </a:xfrm>
        </p:spPr>
        <p:txBody>
          <a:bodyPr/>
          <a:lstStyle/>
          <a:p>
            <a:r>
              <a:rPr lang="en-US" dirty="0" smtClean="0"/>
              <a:t>What can we leverage well for data science success?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  <p:sp>
        <p:nvSpPr>
          <p:cNvPr id="5" name="Rectangle 4"/>
          <p:cNvSpPr/>
          <p:nvPr/>
        </p:nvSpPr>
        <p:spPr>
          <a:xfrm>
            <a:off x="1601685" y="5330825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Math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449535" y="5330825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Statistics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297385" y="5332412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Computer Science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145235" y="5330825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Subject Matter (Domain)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601685" y="4191000"/>
            <a:ext cx="1600200" cy="91440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Probability, Matrices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82485" y="4463534"/>
            <a:ext cx="902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Theory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59060" y="4191000"/>
            <a:ext cx="1600200" cy="91440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General Linear Model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316435" y="4191000"/>
            <a:ext cx="1600200" cy="91440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Computa-tional</a:t>
            </a:r>
            <a:r>
              <a:rPr lang="en-US" dirty="0" smtClean="0"/>
              <a:t> Thinking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145235" y="4191000"/>
            <a:ext cx="1600200" cy="91440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Various—Research-based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592160" y="3024188"/>
            <a:ext cx="1600200" cy="914400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Equations, Theorems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449535" y="3024188"/>
            <a:ext cx="1600200" cy="914400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Parametric tests, Regressions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306910" y="3024188"/>
            <a:ext cx="1600200" cy="914400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Algorithms, Literate Programming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135710" y="3024188"/>
            <a:ext cx="1600200" cy="914400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Various—Professional Standards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24777" y="3334305"/>
            <a:ext cx="10182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Practice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28600" y="1988680"/>
            <a:ext cx="12105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 smtClean="0"/>
              <a:t>Evidence-</a:t>
            </a:r>
          </a:p>
          <a:p>
            <a:pPr algn="ctr"/>
            <a:r>
              <a:rPr lang="en-US" i="1" dirty="0" smtClean="0"/>
              <a:t>Based…</a:t>
            </a:r>
            <a:endParaRPr lang="en-US" i="1" dirty="0"/>
          </a:p>
        </p:txBody>
      </p:sp>
      <p:sp>
        <p:nvSpPr>
          <p:cNvPr id="20" name="Rectangle 19"/>
          <p:cNvSpPr/>
          <p:nvPr/>
        </p:nvSpPr>
        <p:spPr>
          <a:xfrm>
            <a:off x="1601685" y="1846541"/>
            <a:ext cx="1600200" cy="914400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r>
              <a:rPr lang="en-US" i="1" dirty="0" smtClean="0"/>
              <a:t>Language</a:t>
            </a:r>
            <a:endParaRPr lang="en-US" i="1" dirty="0"/>
          </a:p>
        </p:txBody>
      </p:sp>
      <p:sp>
        <p:nvSpPr>
          <p:cNvPr id="21" name="Rectangle 20"/>
          <p:cNvSpPr/>
          <p:nvPr/>
        </p:nvSpPr>
        <p:spPr>
          <a:xfrm>
            <a:off x="3459060" y="1846541"/>
            <a:ext cx="1600200" cy="914400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r>
              <a:rPr lang="en-US" i="1" dirty="0" smtClean="0"/>
              <a:t>Approach</a:t>
            </a:r>
            <a:endParaRPr lang="en-US" i="1" dirty="0"/>
          </a:p>
        </p:txBody>
      </p:sp>
      <p:sp>
        <p:nvSpPr>
          <p:cNvPr id="22" name="Rectangle 21"/>
          <p:cNvSpPr/>
          <p:nvPr/>
        </p:nvSpPr>
        <p:spPr>
          <a:xfrm>
            <a:off x="5316435" y="1846541"/>
            <a:ext cx="1600200" cy="914400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r>
              <a:rPr lang="en-US" i="1" dirty="0" smtClean="0"/>
              <a:t>Operational Scale</a:t>
            </a:r>
            <a:endParaRPr lang="en-US" i="1" dirty="0"/>
          </a:p>
        </p:txBody>
      </p:sp>
      <p:sp>
        <p:nvSpPr>
          <p:cNvPr id="23" name="Rectangle 22"/>
          <p:cNvSpPr/>
          <p:nvPr/>
        </p:nvSpPr>
        <p:spPr>
          <a:xfrm>
            <a:off x="7145235" y="1846541"/>
            <a:ext cx="1600200" cy="914400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…</a:t>
            </a:r>
            <a:r>
              <a:rPr lang="en-US" i="1" dirty="0" smtClean="0"/>
              <a:t>Truth in Action</a:t>
            </a:r>
            <a:endParaRPr lang="en-US" i="1" dirty="0"/>
          </a:p>
        </p:txBody>
      </p:sp>
      <p:sp>
        <p:nvSpPr>
          <p:cNvPr id="24" name="Rectangle 23"/>
          <p:cNvSpPr/>
          <p:nvPr/>
        </p:nvSpPr>
        <p:spPr>
          <a:xfrm>
            <a:off x="238309" y="5592763"/>
            <a:ext cx="11721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Discipline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5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 animBg="1"/>
      <p:bldP spid="6" grpId="0" animBg="1"/>
      <p:bldP spid="7" grpId="0" animBg="1"/>
      <p:bldP spid="8" grpId="0" animBg="1"/>
      <p:bldP spid="9" grpId="0" animBg="1"/>
      <p:bldP spid="10" grpId="0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 animBg="1"/>
      <p:bldP spid="21" grpId="0" animBg="1"/>
      <p:bldP spid="22" grpId="0" animBg="1"/>
      <p:bldP spid="23" grpId="0" animBg="1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4" y="27709"/>
            <a:ext cx="8859960" cy="621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79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Balance Breadth </a:t>
            </a:r>
            <a:r>
              <a:rPr lang="en-US" dirty="0" smtClean="0"/>
              <a:t>&amp; Depth</a:t>
            </a:r>
            <a:br>
              <a:rPr lang="en-US" dirty="0" smtClean="0"/>
            </a:br>
            <a:r>
              <a:rPr lang="en-US" dirty="0" smtClean="0"/>
              <a:t>(Software Tools)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5" name="Rectangle 4"/>
          <p:cNvSpPr/>
          <p:nvPr/>
        </p:nvSpPr>
        <p:spPr>
          <a:xfrm>
            <a:off x="2363685" y="5330825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33900" y="5330825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Python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781800" y="5330825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Julia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6626" y="5592763"/>
            <a:ext cx="10951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60801" y="4343400"/>
            <a:ext cx="14757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Data</a:t>
            </a:r>
          </a:p>
          <a:p>
            <a:pPr algn="ctr"/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19450" y="2989700"/>
            <a:ext cx="10695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/>
              <a:t>t</a:t>
            </a:r>
            <a:r>
              <a:rPr lang="en-US" dirty="0" smtClean="0"/>
              <a:t>-test for</a:t>
            </a:r>
          </a:p>
          <a:p>
            <a:pPr algn="ctr"/>
            <a:r>
              <a:rPr lang="en-US" dirty="0" err="1" smtClean="0"/>
              <a:t>ind.</a:t>
            </a:r>
            <a:endParaRPr lang="en-US" dirty="0" smtClean="0"/>
          </a:p>
          <a:p>
            <a:pPr algn="ctr"/>
            <a:r>
              <a:rPr lang="en-US" dirty="0" smtClean="0"/>
              <a:t>groups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78386" y="2008186"/>
            <a:ext cx="13516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 smtClean="0"/>
              <a:t>OLS</a:t>
            </a:r>
          </a:p>
          <a:p>
            <a:pPr algn="ctr"/>
            <a:r>
              <a:rPr lang="en-US" i="1" dirty="0" smtClean="0"/>
              <a:t>Regression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363685" y="4153119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 R, lattice, ggplot2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533900" y="4153119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pandas, </a:t>
            </a:r>
            <a:r>
              <a:rPr lang="en-US" dirty="0" err="1" smtClean="0"/>
              <a:t>matplotlib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81800" y="4153119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Plots, Gadfly, </a:t>
            </a:r>
            <a:r>
              <a:rPr lang="en-US" dirty="0" err="1" smtClean="0"/>
              <a:t>JuliaGraphs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363685" y="2975413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t.test</a:t>
            </a:r>
            <a:r>
              <a:rPr lang="en-US" dirty="0" smtClean="0"/>
              <a:t>, </a:t>
            </a:r>
            <a:r>
              <a:rPr lang="en-US" dirty="0" err="1" smtClean="0"/>
              <a:t>wilcox.test</a:t>
            </a:r>
            <a:r>
              <a:rPr lang="en-US" dirty="0" smtClean="0"/>
              <a:t>, MASS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533900" y="2975413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n</a:t>
            </a:r>
            <a:r>
              <a:rPr lang="en-US" dirty="0" err="1" smtClean="0"/>
              <a:t>umpy</a:t>
            </a:r>
            <a:r>
              <a:rPr lang="en-US" dirty="0" smtClean="0"/>
              <a:t>,</a:t>
            </a:r>
          </a:p>
          <a:p>
            <a:pPr algn="ctr"/>
            <a:r>
              <a:rPr lang="en-US" dirty="0" err="1"/>
              <a:t>s</a:t>
            </a:r>
            <a:r>
              <a:rPr lang="en-US" dirty="0" err="1" smtClean="0"/>
              <a:t>cipy</a:t>
            </a:r>
            <a:r>
              <a:rPr lang="en-US" dirty="0" smtClean="0"/>
              <a:t>(stats)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781800" y="2975413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Juliastats</a:t>
            </a:r>
            <a:r>
              <a:rPr lang="en-US" dirty="0" smtClean="0"/>
              <a:t> (</a:t>
            </a:r>
            <a:r>
              <a:rPr lang="en-US" dirty="0" err="1" smtClean="0"/>
              <a:t>pvalue</a:t>
            </a:r>
            <a:r>
              <a:rPr lang="en-US" dirty="0" smtClean="0"/>
              <a:t>, </a:t>
            </a:r>
            <a:r>
              <a:rPr lang="en-US" dirty="0" err="1" smtClean="0"/>
              <a:t>confint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363685" y="1729088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lm, </a:t>
            </a:r>
            <a:r>
              <a:rPr lang="en-US" dirty="0" err="1" smtClean="0"/>
              <a:t>glm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4533900" y="1729088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Statsmodels</a:t>
            </a:r>
            <a:r>
              <a:rPr lang="en-US" dirty="0" smtClean="0"/>
              <a:t> (</a:t>
            </a:r>
            <a:r>
              <a:rPr lang="en-US" dirty="0" err="1" smtClean="0"/>
              <a:t>sm.OLS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781800" y="1729088"/>
            <a:ext cx="1600200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Juliastats</a:t>
            </a:r>
            <a:r>
              <a:rPr lang="en-US" dirty="0" smtClean="0"/>
              <a:t>, GLM</a:t>
            </a:r>
            <a:r>
              <a:rPr lang="en-US" dirty="0" smtClean="0"/>
              <a:t>, </a:t>
            </a:r>
            <a:r>
              <a:rPr lang="en-US" dirty="0" err="1" smtClean="0"/>
              <a:t>linreg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669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Tools</a:t>
            </a:r>
            <a:br>
              <a:rPr lang="en-US" dirty="0" smtClean="0"/>
            </a:br>
            <a:r>
              <a:rPr lang="en-US" dirty="0" smtClean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Development Environments</a:t>
            </a:r>
          </a:p>
          <a:p>
            <a:pPr lvl="1"/>
            <a:r>
              <a:rPr lang="en-US" sz="2000" dirty="0" smtClean="0"/>
              <a:t>R (</a:t>
            </a:r>
            <a:r>
              <a:rPr lang="en-US" sz="2000" dirty="0" err="1" smtClean="0"/>
              <a:t>RStudio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smtClean="0"/>
              <a:t>Python (</a:t>
            </a:r>
            <a:r>
              <a:rPr lang="en-US" sz="2000" dirty="0" err="1" smtClean="0"/>
              <a:t>Spyder</a:t>
            </a:r>
            <a:r>
              <a:rPr lang="en-US" sz="2000" dirty="0" smtClean="0"/>
              <a:t>, </a:t>
            </a:r>
            <a:r>
              <a:rPr lang="en-US" sz="2000" dirty="0" err="1" smtClean="0"/>
              <a:t>PyCharm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smtClean="0"/>
              <a:t>Julia (JUNO, Atom)</a:t>
            </a:r>
          </a:p>
          <a:p>
            <a:pPr lvl="1"/>
            <a:r>
              <a:rPr lang="en-US" sz="2000" dirty="0" err="1" smtClean="0"/>
              <a:t>Jupyter</a:t>
            </a:r>
            <a:r>
              <a:rPr lang="en-US" sz="2000" dirty="0" smtClean="0"/>
              <a:t> Notebooks (for all of the above)</a:t>
            </a:r>
            <a:endParaRPr lang="en-US" sz="2000" dirty="0" smtClean="0"/>
          </a:p>
          <a:p>
            <a:r>
              <a:rPr lang="en-US" sz="2400" dirty="0" smtClean="0"/>
              <a:t>Text editors (e.g., Notebook++, VIM, or just plain Notepad)</a:t>
            </a:r>
            <a:endParaRPr lang="en-US" sz="2400" dirty="0" smtClean="0"/>
          </a:p>
          <a:p>
            <a:r>
              <a:rPr lang="en-US" sz="2400" dirty="0" smtClean="0"/>
              <a:t>Weave </a:t>
            </a:r>
            <a:r>
              <a:rPr lang="en-US" sz="2400" dirty="0" smtClean="0"/>
              <a:t>documentation, code, and output together to make dynamic documents (e.g., </a:t>
            </a:r>
            <a:r>
              <a:rPr lang="en-US" sz="2400" dirty="0" err="1" smtClean="0"/>
              <a:t>knitr</a:t>
            </a:r>
            <a:r>
              <a:rPr lang="en-US" sz="2400" dirty="0" smtClean="0"/>
              <a:t>, </a:t>
            </a:r>
            <a:r>
              <a:rPr lang="en-US" sz="2400" dirty="0" err="1" smtClean="0"/>
              <a:t>sweave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Generate publication-quality, reproducible results </a:t>
            </a:r>
            <a:r>
              <a:rPr lang="en-US" sz="2400" dirty="0"/>
              <a:t>(e.g., </a:t>
            </a:r>
            <a:r>
              <a:rPr lang="en-US" sz="2400" dirty="0" smtClean="0"/>
              <a:t>markdown, </a:t>
            </a:r>
            <a:r>
              <a:rPr lang="en-US" sz="2400" dirty="0" err="1"/>
              <a:t>LaTex</a:t>
            </a:r>
            <a:r>
              <a:rPr lang="en-US" sz="2400" dirty="0"/>
              <a:t>)</a:t>
            </a:r>
          </a:p>
          <a:p>
            <a:r>
              <a:rPr lang="en-US" sz="2400" dirty="0" smtClean="0"/>
              <a:t>Many, many other software (and many packages for each)</a:t>
            </a:r>
          </a:p>
          <a:p>
            <a:pPr lvl="1"/>
            <a:r>
              <a:rPr lang="en-US" sz="2000" dirty="0" smtClean="0"/>
              <a:t>FOSS: STAN, QGIS, </a:t>
            </a:r>
            <a:r>
              <a:rPr lang="en-US" sz="2000" dirty="0" err="1" smtClean="0"/>
              <a:t>Gephi</a:t>
            </a:r>
            <a:r>
              <a:rPr lang="en-US" sz="2000" dirty="0" smtClean="0"/>
              <a:t>, </a:t>
            </a:r>
            <a:r>
              <a:rPr lang="en-US" sz="2000" dirty="0" err="1" smtClean="0"/>
              <a:t>Gretl</a:t>
            </a:r>
            <a:r>
              <a:rPr lang="en-US" sz="2000" dirty="0" smtClean="0"/>
              <a:t>, Scala, Apache Spark, KNIME…</a:t>
            </a:r>
          </a:p>
          <a:p>
            <a:pPr lvl="1"/>
            <a:r>
              <a:rPr lang="en-US" sz="2000" dirty="0" smtClean="0"/>
              <a:t>COTS: SPSS, SAS, Stata, </a:t>
            </a:r>
            <a:r>
              <a:rPr lang="en-US" sz="2000" dirty="0" err="1" smtClean="0"/>
              <a:t>Matlab</a:t>
            </a:r>
            <a:r>
              <a:rPr lang="en-US" sz="2000" dirty="0" smtClean="0"/>
              <a:t>, </a:t>
            </a:r>
            <a:r>
              <a:rPr lang="en-US" sz="2000" dirty="0" err="1" smtClean="0"/>
              <a:t>Nvivo</a:t>
            </a:r>
            <a:r>
              <a:rPr lang="en-US" sz="2000" dirty="0" smtClean="0"/>
              <a:t>, </a:t>
            </a:r>
            <a:r>
              <a:rPr lang="en-US" sz="2000" dirty="0" err="1" smtClean="0"/>
              <a:t>Gurobi</a:t>
            </a:r>
            <a:r>
              <a:rPr lang="en-US" sz="2000" dirty="0" smtClean="0"/>
              <a:t>, Tropes, ArcGIS…</a:t>
            </a: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2001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Balance Breadth </a:t>
            </a:r>
            <a:r>
              <a:rPr lang="en-US" dirty="0" smtClean="0"/>
              <a:t>&amp; Depth</a:t>
            </a:r>
            <a:br>
              <a:rPr lang="en-US" dirty="0" smtClean="0"/>
            </a:br>
            <a:r>
              <a:rPr lang="en-US" dirty="0" smtClean="0"/>
              <a:t>(Analytical Techniques)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More </a:t>
            </a:r>
            <a:r>
              <a:rPr lang="en-US" sz="2000" i="1" dirty="0" smtClean="0"/>
              <a:t>general</a:t>
            </a:r>
            <a:r>
              <a:rPr lang="en-US" sz="2000" dirty="0" smtClean="0"/>
              <a:t>?</a:t>
            </a:r>
          </a:p>
          <a:p>
            <a:pPr lvl="1"/>
            <a:r>
              <a:rPr lang="en-US" sz="1800" dirty="0" smtClean="0"/>
              <a:t>GIS</a:t>
            </a:r>
          </a:p>
          <a:p>
            <a:pPr lvl="1"/>
            <a:r>
              <a:rPr lang="en-US" sz="1800" dirty="0" smtClean="0"/>
              <a:t>effect sizes</a:t>
            </a:r>
          </a:p>
          <a:p>
            <a:pPr lvl="1"/>
            <a:r>
              <a:rPr lang="en-US" sz="1800" dirty="0"/>
              <a:t>logistic regression </a:t>
            </a:r>
            <a:r>
              <a:rPr lang="en-US" sz="1800" dirty="0" smtClean="0"/>
              <a:t>, </a:t>
            </a:r>
            <a:r>
              <a:rPr lang="en-US" sz="1800" i="1" dirty="0" smtClean="0"/>
              <a:t>k</a:t>
            </a:r>
            <a:r>
              <a:rPr lang="en-US" sz="1800" dirty="0" smtClean="0"/>
              <a:t>-means clustering, classification</a:t>
            </a:r>
          </a:p>
          <a:p>
            <a:pPr lvl="1"/>
            <a:r>
              <a:rPr lang="en-US" sz="1800" dirty="0" smtClean="0"/>
              <a:t>supervised learning/resampling</a:t>
            </a:r>
          </a:p>
          <a:p>
            <a:pPr lvl="1"/>
            <a:r>
              <a:rPr lang="en-US" sz="1800" dirty="0" smtClean="0"/>
              <a:t>LP/IP/MIP optimization</a:t>
            </a:r>
          </a:p>
          <a:p>
            <a:r>
              <a:rPr lang="en-US" sz="2000" dirty="0" smtClean="0"/>
              <a:t>More </a:t>
            </a:r>
            <a:r>
              <a:rPr lang="en-US" sz="2000" i="1" dirty="0" err="1" smtClean="0"/>
              <a:t>nichey</a:t>
            </a:r>
            <a:r>
              <a:rPr lang="en-US" sz="2000" dirty="0" smtClean="0"/>
              <a:t>?</a:t>
            </a:r>
          </a:p>
          <a:p>
            <a:pPr lvl="1"/>
            <a:r>
              <a:rPr lang="en-US" sz="1800" dirty="0"/>
              <a:t>spatial analytics</a:t>
            </a:r>
          </a:p>
          <a:p>
            <a:pPr lvl="1"/>
            <a:r>
              <a:rPr lang="en-US" sz="1800" dirty="0" smtClean="0"/>
              <a:t>penalty-based regression</a:t>
            </a:r>
          </a:p>
          <a:p>
            <a:pPr lvl="1"/>
            <a:r>
              <a:rPr lang="en-US" sz="1800" dirty="0" smtClean="0"/>
              <a:t>neural networks</a:t>
            </a:r>
          </a:p>
          <a:p>
            <a:pPr lvl="1"/>
            <a:r>
              <a:rPr lang="en-US" sz="1800" dirty="0" smtClean="0"/>
              <a:t>unsupervised learning/topic modeling</a:t>
            </a:r>
          </a:p>
          <a:p>
            <a:pPr lvl="1"/>
            <a:r>
              <a:rPr lang="en-US" sz="1800" dirty="0"/>
              <a:t>convex </a:t>
            </a:r>
            <a:r>
              <a:rPr lang="en-US" sz="1800" dirty="0" smtClean="0"/>
              <a:t>optimization</a:t>
            </a:r>
          </a:p>
          <a:p>
            <a:r>
              <a:rPr lang="en-US" sz="2000" dirty="0" smtClean="0"/>
              <a:t>Text analysis, network analysis, genomic analysis, Bayesian analysis</a:t>
            </a:r>
          </a:p>
          <a:p>
            <a:r>
              <a:rPr lang="en-US" sz="2000" dirty="0" err="1" smtClean="0"/>
              <a:t>CranViews</a:t>
            </a:r>
            <a:endParaRPr lang="en-US" sz="2000" dirty="0" smtClean="0"/>
          </a:p>
          <a:p>
            <a:pPr lvl="1"/>
            <a:r>
              <a:rPr lang="en-US" sz="1800" dirty="0">
                <a:latin typeface="Consolas" panose="020B0609020204030204" pitchFamily="49" charset="0"/>
                <a:hlinkClick r:id="rId2"/>
              </a:rPr>
              <a:t>https://cran.r-project.org/web/views/</a:t>
            </a:r>
            <a:endParaRPr lang="en-US" sz="1800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488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</a:t>
            </a:r>
            <a:br>
              <a:rPr lang="en-US" dirty="0" smtClean="0"/>
            </a:br>
            <a:r>
              <a:rPr lang="en-US" dirty="0" smtClean="0"/>
              <a:t>(“</a:t>
            </a:r>
            <a:r>
              <a:rPr lang="en-US" i="1" dirty="0" smtClean="0"/>
              <a:t>academic</a:t>
            </a:r>
            <a:r>
              <a:rPr lang="en-US" dirty="0"/>
              <a:t> </a:t>
            </a:r>
            <a:r>
              <a:rPr lang="en-US" dirty="0" smtClean="0"/>
              <a:t>perspective”)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2971800" y="1871664"/>
            <a:ext cx="23812" cy="4216011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76354" y="5579844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</a:t>
            </a:r>
          </a:p>
          <a:p>
            <a:r>
              <a:rPr lang="en-US" dirty="0" smtClean="0"/>
              <a:t>(traditional)?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76354" y="4684911"/>
            <a:ext cx="106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</a:t>
            </a:r>
          </a:p>
          <a:p>
            <a:r>
              <a:rPr lang="en-US" dirty="0" smtClean="0"/>
              <a:t>(public)?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76354" y="3799503"/>
            <a:ext cx="1223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</a:t>
            </a:r>
          </a:p>
          <a:p>
            <a:r>
              <a:rPr lang="en-US" dirty="0" smtClean="0"/>
              <a:t>available?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76354" y="2849879"/>
            <a:ext cx="1223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Code</a:t>
            </a:r>
          </a:p>
          <a:p>
            <a:r>
              <a:rPr lang="en-US" dirty="0" smtClean="0"/>
              <a:t>available?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85879" y="1900257"/>
            <a:ext cx="1582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Results</a:t>
            </a:r>
          </a:p>
          <a:p>
            <a:r>
              <a:rPr lang="en-US" dirty="0" smtClean="0"/>
              <a:t>reproducible?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45819" y="2988378"/>
            <a:ext cx="490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versioning, documentation</a:t>
            </a:r>
            <a:r>
              <a:rPr lang="en-US" dirty="0"/>
              <a:t>, dialects, code “rot”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645818" y="5718343"/>
            <a:ext cx="4814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  <a:r>
              <a:rPr lang="en-US" dirty="0" smtClean="0"/>
              <a:t>eep our own drafts, updates, data, and code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612481" y="4823410"/>
            <a:ext cx="5404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access scope, licensing/rights, journal rules, tenure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612481" y="3873778"/>
            <a:ext cx="5083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curation, archival, funding fiats, data format “rot”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600179" y="2039982"/>
            <a:ext cx="5480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assumptions, interpretations, platforms, equivocality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731990" y="6087675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less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616574" y="1544144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16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</a:t>
            </a:r>
            <a:r>
              <a:rPr lang="en-US" dirty="0" smtClean="0"/>
              <a:t>(“</a:t>
            </a:r>
            <a:r>
              <a:rPr lang="en-US" i="1" dirty="0" smtClean="0"/>
              <a:t>professional</a:t>
            </a:r>
            <a:r>
              <a:rPr lang="en-US" dirty="0" smtClean="0"/>
              <a:t> </a:t>
            </a:r>
            <a:r>
              <a:rPr lang="en-US" dirty="0" smtClean="0"/>
              <a:t>perspective”)</a:t>
            </a:r>
            <a:br>
              <a:rPr lang="en-US" dirty="0" smtClean="0"/>
            </a:br>
            <a:r>
              <a:rPr lang="en-US" dirty="0" smtClean="0"/>
              <a:t>How does Disney do it?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7" name="Shape 170"/>
          <p:cNvSpPr txBox="1">
            <a:spLocks/>
          </p:cNvSpPr>
          <p:nvPr/>
        </p:nvSpPr>
        <p:spPr bwMode="auto">
          <a:xfrm>
            <a:off x="101475" y="1801075"/>
            <a:ext cx="4455600" cy="40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orbel" pitchFamily="34" charset="0"/>
                <a:ea typeface="+mj-ea"/>
                <a:cs typeface="Calibri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l">
              <a:spcBef>
                <a:spcPts val="0"/>
              </a:spcBef>
            </a:pPr>
            <a:endParaRPr lang="en-US" sz="2400" kern="0" dirty="0" smtClean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429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24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Information Worker</a:t>
            </a:r>
          </a:p>
          <a:p>
            <a:pPr marL="914400" lvl="1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Excel, </a:t>
            </a:r>
            <a:r>
              <a:rPr lang="en-US" sz="1800" kern="0" dirty="0" err="1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Powerpoint</a:t>
            </a: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914400" lvl="1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Prepared BI reports</a:t>
            </a:r>
          </a:p>
          <a:p>
            <a:pPr marL="914400" lvl="1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Light Statistics</a:t>
            </a:r>
            <a:b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1800" kern="0" dirty="0" smtClean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82600" indent="-342900" algn="l">
              <a:spcBef>
                <a:spcPts val="0"/>
              </a:spcBef>
              <a:buClr>
                <a:srgbClr val="666666"/>
              </a:buClr>
              <a:buSzPct val="77777"/>
              <a:buFont typeface="Courier New" panose="02070309020205020404" pitchFamily="49" charset="0"/>
              <a:buChar char="o"/>
            </a:pPr>
            <a:r>
              <a:rPr lang="en-US" sz="24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Business Analyst</a:t>
            </a:r>
          </a:p>
          <a:p>
            <a:pPr marL="914400" lvl="1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Excel, </a:t>
            </a:r>
            <a:r>
              <a:rPr lang="en-US" sz="1800" kern="0" dirty="0" err="1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Powerpoint</a:t>
            </a:r>
            <a:endParaRPr lang="en-US" sz="1800" kern="0" dirty="0" smtClean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COTS Reporting tool</a:t>
            </a:r>
          </a:p>
          <a:p>
            <a:pPr marL="914400" lvl="1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Light Statistics</a:t>
            </a:r>
            <a:b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1800" kern="0" dirty="0" smtClean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indent="-3429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24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Data Analyst</a:t>
            </a:r>
          </a:p>
          <a:p>
            <a:pPr marL="914400" lvl="1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Excel, </a:t>
            </a:r>
            <a:r>
              <a:rPr lang="en-US" sz="1800" kern="0" dirty="0" err="1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Powerpoint</a:t>
            </a:r>
            <a:endParaRPr lang="en-US" sz="1800" kern="0" dirty="0" smtClean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COTS Reporting tool</a:t>
            </a:r>
          </a:p>
          <a:p>
            <a:pPr marL="914400" lvl="1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SQL</a:t>
            </a:r>
          </a:p>
          <a:p>
            <a:pPr marL="742950" indent="-285750" algn="l">
              <a:spcBef>
                <a:spcPts val="0"/>
              </a:spcBef>
              <a:buFont typeface="Courier New" panose="02070309020205020404" pitchFamily="49" charset="0"/>
              <a:buChar char="o"/>
            </a:pPr>
            <a:endParaRPr lang="en-US" sz="1800" kern="0" dirty="0" smtClean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 algn="l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800" kern="0" dirty="0" smtClean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l">
              <a:spcBef>
                <a:spcPts val="0"/>
              </a:spcBef>
            </a:pPr>
            <a:endParaRPr lang="en-US" sz="1800" kern="0" dirty="0" smtClean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l">
              <a:spcBef>
                <a:spcPts val="0"/>
              </a:spcBef>
            </a:pPr>
            <a:endParaRPr lang="en-US" sz="1800" kern="0" dirty="0" smtClean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l">
              <a:spcBef>
                <a:spcPts val="0"/>
              </a:spcBef>
            </a:pPr>
            <a:endParaRPr lang="en-US" sz="1800" kern="0" dirty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Shape 172"/>
          <p:cNvSpPr txBox="1">
            <a:spLocks/>
          </p:cNvSpPr>
          <p:nvPr/>
        </p:nvSpPr>
        <p:spPr bwMode="auto">
          <a:xfrm>
            <a:off x="457200" y="1372375"/>
            <a:ext cx="8229600" cy="8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" kern="0" dirty="0" smtClean="0"/>
              <a:t>Personas: Business</a:t>
            </a:r>
            <a:endParaRPr lang="en" kern="0" dirty="0"/>
          </a:p>
        </p:txBody>
      </p:sp>
    </p:spTree>
    <p:extLst>
      <p:ext uri="{BB962C8B-B14F-4D97-AF65-F5344CB8AC3E}">
        <p14:creationId xmlns:p14="http://schemas.microsoft.com/office/powerpoint/2010/main" val="119206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(“How does Disney do it?”)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  <p:sp>
        <p:nvSpPr>
          <p:cNvPr id="6" name="Shape 177"/>
          <p:cNvSpPr txBox="1">
            <a:spLocks/>
          </p:cNvSpPr>
          <p:nvPr/>
        </p:nvSpPr>
        <p:spPr bwMode="auto">
          <a:xfrm>
            <a:off x="232800" y="2057400"/>
            <a:ext cx="8301600" cy="40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orbel" pitchFamily="34" charset="0"/>
                <a:ea typeface="+mj-ea"/>
                <a:cs typeface="Calibri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457200" indent="-457200" algn="l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24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Data Scientist</a:t>
            </a:r>
          </a:p>
          <a:p>
            <a:pPr marL="457200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Required: Python &amp; SQL; Nice to have: Java, Scala</a:t>
            </a:r>
          </a:p>
          <a:p>
            <a:pPr marL="457200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Machine Learning, Statistics, Deep Learning</a:t>
            </a:r>
          </a:p>
          <a:p>
            <a:pPr marL="457200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Data wrangling skills</a:t>
            </a:r>
          </a:p>
          <a:p>
            <a:pPr marL="457200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Distributed systems &amp; algorithms</a:t>
            </a:r>
          </a:p>
          <a:p>
            <a:pPr marL="457200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Data Sampling, approximate aggregations, extrapolation</a:t>
            </a:r>
          </a:p>
          <a:p>
            <a:pPr marL="457200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Scientific Method - Notebooks</a:t>
            </a:r>
          </a:p>
          <a:p>
            <a:pPr marL="457200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Data communication, visualization </a:t>
            </a:r>
          </a:p>
          <a:p>
            <a:pPr marL="457200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Cloud services, Linux CLI</a:t>
            </a:r>
          </a:p>
          <a:p>
            <a:pPr marL="457200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Bonus: NLP, image recognition</a:t>
            </a:r>
          </a:p>
        </p:txBody>
      </p:sp>
      <p:sp>
        <p:nvSpPr>
          <p:cNvPr id="9" name="Shape 179"/>
          <p:cNvSpPr txBox="1">
            <a:spLocks/>
          </p:cNvSpPr>
          <p:nvPr/>
        </p:nvSpPr>
        <p:spPr bwMode="auto">
          <a:xfrm>
            <a:off x="457200" y="1063225"/>
            <a:ext cx="8305800" cy="8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" kern="0" smtClean="0"/>
              <a:t>Personas: Data Scientist</a:t>
            </a:r>
            <a:endParaRPr lang="en" kern="0" dirty="0"/>
          </a:p>
        </p:txBody>
      </p:sp>
    </p:spTree>
    <p:extLst>
      <p:ext uri="{BB962C8B-B14F-4D97-AF65-F5344CB8AC3E}">
        <p14:creationId xmlns:p14="http://schemas.microsoft.com/office/powerpoint/2010/main" val="7747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i="1" dirty="0" smtClean="0"/>
              <a:t>Thinking</a:t>
            </a:r>
            <a:r>
              <a:rPr lang="en-US" dirty="0" smtClean="0"/>
              <a:t> as a Data Scientist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dirty="0"/>
              <a:t>	</a:t>
            </a:r>
            <a:r>
              <a:rPr lang="en-US" dirty="0" smtClean="0"/>
              <a:t>Positioning Yourself in the Contemporary Paradigm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i="1" dirty="0" smtClean="0"/>
              <a:t>Learning</a:t>
            </a:r>
            <a:r>
              <a:rPr lang="en-US" dirty="0" smtClean="0"/>
              <a:t> as a Data Scientist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dirty="0"/>
              <a:t>	</a:t>
            </a:r>
            <a:r>
              <a:rPr lang="en-US" dirty="0" smtClean="0"/>
              <a:t>What the Best Autodidacts (self-learners) Know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 dirty="0" smtClean="0"/>
              <a:t>Acting</a:t>
            </a:r>
            <a:r>
              <a:rPr lang="en-US" dirty="0" smtClean="0"/>
              <a:t> as a Data Scientist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	Earning Career Success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Q&amp;A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Give away some goodies…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87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(“How does Disney do it?”)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7" name="Shape 186"/>
          <p:cNvSpPr txBox="1">
            <a:spLocks/>
          </p:cNvSpPr>
          <p:nvPr/>
        </p:nvSpPr>
        <p:spPr bwMode="auto">
          <a:xfrm>
            <a:off x="101475" y="1801075"/>
            <a:ext cx="4455600" cy="40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orbel" pitchFamily="34" charset="0"/>
                <a:ea typeface="+mj-ea"/>
                <a:cs typeface="Calibri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939800" lvl="1" indent="-342900" algn="l">
              <a:spcBef>
                <a:spcPts val="0"/>
              </a:spcBef>
              <a:buClr>
                <a:srgbClr val="666666"/>
              </a:buClr>
              <a:buSzPct val="77777"/>
              <a:buFont typeface="Courier New" panose="02070309020205020404" pitchFamily="49" charset="0"/>
              <a:buChar char="o"/>
            </a:pPr>
            <a:r>
              <a:rPr lang="en" sz="24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Data Engineer</a:t>
            </a:r>
          </a:p>
          <a:p>
            <a:pPr marL="1371600" lvl="2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Distributed Systems, Stream Processing</a:t>
            </a:r>
          </a:p>
          <a:p>
            <a:pPr marL="1371600" lvl="2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Tools, Infrastructure, Frameworks, Services</a:t>
            </a:r>
          </a:p>
          <a:p>
            <a:pPr marL="1371600" lvl="2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Java, Scala, SQL, Python, R, Bash/Zsh</a:t>
            </a:r>
          </a:p>
          <a:p>
            <a:pPr marL="1371600" lvl="2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Linux, Git, DevOps, Cloud </a:t>
            </a:r>
          </a:p>
          <a:p>
            <a:pPr marL="1371600" lvl="2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Medium Stats</a:t>
            </a:r>
          </a:p>
          <a:p>
            <a:pPr marL="1371600" lvl="2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Medium ML/DL</a:t>
            </a:r>
          </a:p>
          <a:p>
            <a:pPr marL="1371600" lvl="2" indent="-317500" algn="l">
              <a:spcBef>
                <a:spcPts val="0"/>
              </a:spcBef>
              <a:buClr>
                <a:srgbClr val="666666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" sz="18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Hadoop, Yarn, HDFS, ElasticSearch</a:t>
            </a:r>
          </a:p>
          <a:p>
            <a:pPr marL="939800" lvl="1" indent="-342900" algn="l">
              <a:spcBef>
                <a:spcPts val="0"/>
              </a:spcBef>
              <a:buClr>
                <a:srgbClr val="666666"/>
              </a:buClr>
              <a:buSzPct val="77777"/>
              <a:buFont typeface="Courier New" panose="02070309020205020404" pitchFamily="49" charset="0"/>
              <a:buChar char="o"/>
            </a:pPr>
            <a:r>
              <a:rPr lang="en" sz="24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Reporting Programmer Analyst</a:t>
            </a:r>
            <a:br>
              <a:rPr lang="en" sz="24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0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COTS Reporting tool</a:t>
            </a:r>
            <a:br>
              <a:rPr lang="en" sz="20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000" kern="0" dirty="0" smtClean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SQL</a:t>
            </a:r>
            <a:endParaRPr lang="en" sz="2400" kern="0" dirty="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Shape 188"/>
          <p:cNvSpPr txBox="1">
            <a:spLocks/>
          </p:cNvSpPr>
          <p:nvPr/>
        </p:nvSpPr>
        <p:spPr bwMode="auto">
          <a:xfrm>
            <a:off x="457200" y="1063225"/>
            <a:ext cx="8153400" cy="8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" kern="0" smtClean="0"/>
              <a:t>Personas: Technical</a:t>
            </a:r>
            <a:endParaRPr lang="en" kern="0" dirty="0"/>
          </a:p>
        </p:txBody>
      </p:sp>
    </p:spTree>
    <p:extLst>
      <p:ext uri="{BB962C8B-B14F-4D97-AF65-F5344CB8AC3E}">
        <p14:creationId xmlns:p14="http://schemas.microsoft.com/office/powerpoint/2010/main" val="253727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(“How does Disney do it?”)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6" name="Shape 237"/>
          <p:cNvSpPr txBox="1">
            <a:spLocks/>
          </p:cNvSpPr>
          <p:nvPr/>
        </p:nvSpPr>
        <p:spPr bwMode="auto">
          <a:xfrm>
            <a:off x="457200" y="1810975"/>
            <a:ext cx="5865600" cy="8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Corbel" pitchFamily="34" charset="0"/>
                <a:ea typeface="+mj-ea"/>
                <a:cs typeface="Calibri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" kern="0" smtClean="0"/>
              <a:t>Current Process(s)</a:t>
            </a:r>
            <a:endParaRPr lang="en" kern="0" dirty="0"/>
          </a:p>
        </p:txBody>
      </p:sp>
      <p:sp>
        <p:nvSpPr>
          <p:cNvPr id="9" name="Shape 239"/>
          <p:cNvSpPr/>
          <p:nvPr/>
        </p:nvSpPr>
        <p:spPr>
          <a:xfrm>
            <a:off x="433050" y="4305500"/>
            <a:ext cx="1965300" cy="857400"/>
          </a:xfrm>
          <a:prstGeom prst="homePlate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Governance</a:t>
            </a:r>
          </a:p>
        </p:txBody>
      </p:sp>
      <p:sp>
        <p:nvSpPr>
          <p:cNvPr id="10" name="Shape 240"/>
          <p:cNvSpPr/>
          <p:nvPr/>
        </p:nvSpPr>
        <p:spPr>
          <a:xfrm>
            <a:off x="2004025" y="4305500"/>
            <a:ext cx="1965300" cy="857400"/>
          </a:xfrm>
          <a:prstGeom prst="chevron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Extract &amp; Load</a:t>
            </a:r>
          </a:p>
        </p:txBody>
      </p:sp>
      <p:sp>
        <p:nvSpPr>
          <p:cNvPr id="11" name="Shape 241"/>
          <p:cNvSpPr/>
          <p:nvPr/>
        </p:nvSpPr>
        <p:spPr>
          <a:xfrm>
            <a:off x="3519507" y="5842500"/>
            <a:ext cx="2150762" cy="857400"/>
          </a:xfrm>
          <a:prstGeom prst="chevron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" dirty="0" smtClean="0"/>
              <a:t>Transform </a:t>
            </a:r>
            <a:r>
              <a:rPr lang="en" dirty="0"/>
              <a:t>&amp; Model</a:t>
            </a:r>
          </a:p>
        </p:txBody>
      </p:sp>
      <p:sp>
        <p:nvSpPr>
          <p:cNvPr id="12" name="Shape 242"/>
          <p:cNvSpPr/>
          <p:nvPr/>
        </p:nvSpPr>
        <p:spPr>
          <a:xfrm>
            <a:off x="5174699" y="5842500"/>
            <a:ext cx="2308423" cy="857400"/>
          </a:xfrm>
          <a:prstGeom prst="chevron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 dirty="0"/>
              <a:t>Analysis, </a:t>
            </a:r>
            <a:r>
              <a:rPr lang="en" dirty="0" smtClean="0"/>
              <a:t>Reporting,</a:t>
            </a:r>
            <a:endParaRPr lang="en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 dirty="0"/>
              <a:t>Automation</a:t>
            </a:r>
          </a:p>
        </p:txBody>
      </p:sp>
      <p:sp>
        <p:nvSpPr>
          <p:cNvPr id="13" name="Shape 243"/>
          <p:cNvSpPr/>
          <p:nvPr/>
        </p:nvSpPr>
        <p:spPr>
          <a:xfrm>
            <a:off x="6745650" y="5842500"/>
            <a:ext cx="1965300" cy="857400"/>
          </a:xfrm>
          <a:prstGeom prst="chevron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Action</a:t>
            </a:r>
          </a:p>
        </p:txBody>
      </p:sp>
      <p:sp>
        <p:nvSpPr>
          <p:cNvPr id="14" name="Shape 244"/>
          <p:cNvSpPr txBox="1"/>
          <p:nvPr/>
        </p:nvSpPr>
        <p:spPr>
          <a:xfrm>
            <a:off x="457187" y="3885850"/>
            <a:ext cx="1609500" cy="51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>
                <a:solidFill>
                  <a:srgbClr val="9900FF"/>
                </a:solidFill>
              </a:rPr>
              <a:t>IW</a:t>
            </a:r>
            <a:r>
              <a:rPr lang="en"/>
              <a:t>, </a:t>
            </a:r>
            <a:r>
              <a:rPr lang="en">
                <a:solidFill>
                  <a:srgbClr val="FF00FF"/>
                </a:solidFill>
              </a:rPr>
              <a:t>BA</a:t>
            </a:r>
            <a:r>
              <a:rPr lang="en"/>
              <a:t>, </a:t>
            </a:r>
            <a:r>
              <a:rPr lang="en">
                <a:solidFill>
                  <a:srgbClr val="0000FF"/>
                </a:solidFill>
              </a:rPr>
              <a:t>DE</a:t>
            </a:r>
            <a:r>
              <a:rPr lang="en"/>
              <a:t>, </a:t>
            </a:r>
            <a:r>
              <a:rPr lang="en">
                <a:solidFill>
                  <a:srgbClr val="980000"/>
                </a:solidFill>
              </a:rPr>
              <a:t>DS</a:t>
            </a:r>
          </a:p>
        </p:txBody>
      </p:sp>
      <p:sp>
        <p:nvSpPr>
          <p:cNvPr id="15" name="Shape 245"/>
          <p:cNvSpPr txBox="1"/>
          <p:nvPr/>
        </p:nvSpPr>
        <p:spPr>
          <a:xfrm>
            <a:off x="2152075" y="3885837"/>
            <a:ext cx="1533000" cy="36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>
                <a:solidFill>
                  <a:srgbClr val="0000FF"/>
                </a:solidFill>
              </a:rPr>
              <a:t>DE</a:t>
            </a:r>
          </a:p>
        </p:txBody>
      </p:sp>
      <p:sp>
        <p:nvSpPr>
          <p:cNvPr id="16" name="Shape 246"/>
          <p:cNvSpPr txBox="1"/>
          <p:nvPr/>
        </p:nvSpPr>
        <p:spPr>
          <a:xfrm>
            <a:off x="6867450" y="5406600"/>
            <a:ext cx="1609500" cy="32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>
                <a:solidFill>
                  <a:srgbClr val="9900FF"/>
                </a:solidFill>
              </a:rPr>
              <a:t>IW, </a:t>
            </a:r>
            <a:r>
              <a:rPr lang="en">
                <a:solidFill>
                  <a:srgbClr val="0000FF"/>
                </a:solidFill>
              </a:rPr>
              <a:t>DE</a:t>
            </a:r>
            <a:r>
              <a:rPr lang="en">
                <a:solidFill>
                  <a:srgbClr val="9900FF"/>
                </a:solidFill>
              </a:rPr>
              <a:t>, </a:t>
            </a:r>
            <a:r>
              <a:rPr lang="en">
                <a:solidFill>
                  <a:srgbClr val="FF00FF"/>
                </a:solidFill>
              </a:rPr>
              <a:t>BA</a:t>
            </a:r>
          </a:p>
        </p:txBody>
      </p:sp>
      <p:sp>
        <p:nvSpPr>
          <p:cNvPr id="17" name="Shape 247"/>
          <p:cNvSpPr txBox="1"/>
          <p:nvPr/>
        </p:nvSpPr>
        <p:spPr>
          <a:xfrm>
            <a:off x="3603725" y="5472900"/>
            <a:ext cx="1533000" cy="36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>
                <a:solidFill>
                  <a:srgbClr val="0000FF"/>
                </a:solidFill>
              </a:rPr>
              <a:t>DE</a:t>
            </a:r>
          </a:p>
        </p:txBody>
      </p:sp>
      <p:sp>
        <p:nvSpPr>
          <p:cNvPr id="18" name="Shape 248"/>
          <p:cNvSpPr/>
          <p:nvPr/>
        </p:nvSpPr>
        <p:spPr>
          <a:xfrm>
            <a:off x="3577525" y="4305487"/>
            <a:ext cx="1965300" cy="857400"/>
          </a:xfrm>
          <a:prstGeom prst="chevron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/>
              <a:t>Data Science</a:t>
            </a:r>
          </a:p>
        </p:txBody>
      </p:sp>
      <p:sp>
        <p:nvSpPr>
          <p:cNvPr id="19" name="Shape 249"/>
          <p:cNvSpPr/>
          <p:nvPr/>
        </p:nvSpPr>
        <p:spPr>
          <a:xfrm>
            <a:off x="5148475" y="4305487"/>
            <a:ext cx="1965300" cy="857400"/>
          </a:xfrm>
          <a:prstGeom prst="chevron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Action</a:t>
            </a:r>
          </a:p>
        </p:txBody>
      </p:sp>
      <p:sp>
        <p:nvSpPr>
          <p:cNvPr id="20" name="Shape 250"/>
          <p:cNvSpPr/>
          <p:nvPr/>
        </p:nvSpPr>
        <p:spPr>
          <a:xfrm>
            <a:off x="431787" y="2856950"/>
            <a:ext cx="1965300" cy="857400"/>
          </a:xfrm>
          <a:prstGeom prst="homePlate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Governance</a:t>
            </a:r>
          </a:p>
        </p:txBody>
      </p:sp>
      <p:sp>
        <p:nvSpPr>
          <p:cNvPr id="21" name="Shape 251"/>
          <p:cNvSpPr txBox="1"/>
          <p:nvPr/>
        </p:nvSpPr>
        <p:spPr>
          <a:xfrm>
            <a:off x="465925" y="2462000"/>
            <a:ext cx="3169500" cy="28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>
                <a:solidFill>
                  <a:srgbClr val="9900FF"/>
                </a:solidFill>
              </a:rPr>
              <a:t>IW</a:t>
            </a:r>
            <a:r>
              <a:rPr lang="en"/>
              <a:t>, </a:t>
            </a:r>
            <a:r>
              <a:rPr lang="en">
                <a:solidFill>
                  <a:srgbClr val="FF00FF"/>
                </a:solidFill>
              </a:rPr>
              <a:t>BA</a:t>
            </a:r>
            <a:r>
              <a:rPr lang="en"/>
              <a:t>, </a:t>
            </a:r>
            <a:r>
              <a:rPr lang="en">
                <a:solidFill>
                  <a:srgbClr val="980000"/>
                </a:solidFill>
              </a:rPr>
              <a:t>DS</a:t>
            </a:r>
          </a:p>
        </p:txBody>
      </p:sp>
      <p:sp>
        <p:nvSpPr>
          <p:cNvPr id="22" name="Shape 252"/>
          <p:cNvSpPr/>
          <p:nvPr/>
        </p:nvSpPr>
        <p:spPr>
          <a:xfrm>
            <a:off x="2004012" y="2856937"/>
            <a:ext cx="1965300" cy="857400"/>
          </a:xfrm>
          <a:prstGeom prst="chevron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/>
              <a:t>Data Scientist</a:t>
            </a:r>
          </a:p>
        </p:txBody>
      </p:sp>
      <p:sp>
        <p:nvSpPr>
          <p:cNvPr id="23" name="Shape 253"/>
          <p:cNvSpPr/>
          <p:nvPr/>
        </p:nvSpPr>
        <p:spPr>
          <a:xfrm>
            <a:off x="3577525" y="2856937"/>
            <a:ext cx="1965300" cy="857400"/>
          </a:xfrm>
          <a:prstGeom prst="chevron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Action</a:t>
            </a:r>
          </a:p>
        </p:txBody>
      </p:sp>
      <p:sp>
        <p:nvSpPr>
          <p:cNvPr id="24" name="Shape 254"/>
          <p:cNvSpPr/>
          <p:nvPr/>
        </p:nvSpPr>
        <p:spPr>
          <a:xfrm>
            <a:off x="457200" y="5842500"/>
            <a:ext cx="1965300" cy="857400"/>
          </a:xfrm>
          <a:prstGeom prst="homePlate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Governance</a:t>
            </a:r>
          </a:p>
        </p:txBody>
      </p:sp>
      <p:sp>
        <p:nvSpPr>
          <p:cNvPr id="25" name="Shape 255"/>
          <p:cNvSpPr/>
          <p:nvPr/>
        </p:nvSpPr>
        <p:spPr>
          <a:xfrm>
            <a:off x="2028175" y="5842500"/>
            <a:ext cx="1965300" cy="857400"/>
          </a:xfrm>
          <a:prstGeom prst="chevron">
            <a:avLst>
              <a:gd name="adj" fmla="val 5000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/>
              <a:t>Extract &amp; Load</a:t>
            </a:r>
          </a:p>
        </p:txBody>
      </p:sp>
      <p:sp>
        <p:nvSpPr>
          <p:cNvPr id="26" name="Shape 256"/>
          <p:cNvSpPr txBox="1"/>
          <p:nvPr/>
        </p:nvSpPr>
        <p:spPr>
          <a:xfrm>
            <a:off x="513450" y="5433675"/>
            <a:ext cx="1609500" cy="51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>
                <a:solidFill>
                  <a:srgbClr val="9900FF"/>
                </a:solidFill>
              </a:rPr>
              <a:t>IW</a:t>
            </a:r>
            <a:r>
              <a:rPr lang="en"/>
              <a:t>, </a:t>
            </a:r>
            <a:r>
              <a:rPr lang="en">
                <a:solidFill>
                  <a:srgbClr val="FF00FF"/>
                </a:solidFill>
              </a:rPr>
              <a:t>BA</a:t>
            </a:r>
            <a:r>
              <a:rPr lang="en"/>
              <a:t>, </a:t>
            </a:r>
            <a:r>
              <a:rPr lang="en">
                <a:solidFill>
                  <a:srgbClr val="0000FF"/>
                </a:solidFill>
              </a:rPr>
              <a:t>DE</a:t>
            </a:r>
            <a:r>
              <a:rPr lang="en"/>
              <a:t>, </a:t>
            </a:r>
            <a:r>
              <a:rPr lang="en">
                <a:solidFill>
                  <a:srgbClr val="980000"/>
                </a:solidFill>
              </a:rPr>
              <a:t>DS</a:t>
            </a:r>
          </a:p>
        </p:txBody>
      </p:sp>
      <p:sp>
        <p:nvSpPr>
          <p:cNvPr id="27" name="Shape 257"/>
          <p:cNvSpPr txBox="1"/>
          <p:nvPr/>
        </p:nvSpPr>
        <p:spPr>
          <a:xfrm>
            <a:off x="2152075" y="5472900"/>
            <a:ext cx="1533000" cy="36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>
                <a:solidFill>
                  <a:srgbClr val="0000FF"/>
                </a:solidFill>
              </a:rPr>
              <a:t>DE</a:t>
            </a:r>
          </a:p>
        </p:txBody>
      </p:sp>
      <p:sp>
        <p:nvSpPr>
          <p:cNvPr id="28" name="Shape 258"/>
          <p:cNvSpPr txBox="1"/>
          <p:nvPr/>
        </p:nvSpPr>
        <p:spPr>
          <a:xfrm>
            <a:off x="3603725" y="3885837"/>
            <a:ext cx="1533000" cy="36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>
                <a:solidFill>
                  <a:srgbClr val="980000"/>
                </a:solidFill>
              </a:rPr>
              <a:t>DS, </a:t>
            </a:r>
            <a:r>
              <a:rPr lang="en">
                <a:solidFill>
                  <a:srgbClr val="0000FF"/>
                </a:solidFill>
              </a:rPr>
              <a:t>DE</a:t>
            </a:r>
          </a:p>
        </p:txBody>
      </p:sp>
      <p:sp>
        <p:nvSpPr>
          <p:cNvPr id="29" name="Shape 259"/>
          <p:cNvSpPr txBox="1"/>
          <p:nvPr/>
        </p:nvSpPr>
        <p:spPr>
          <a:xfrm>
            <a:off x="2028175" y="2462000"/>
            <a:ext cx="1533000" cy="54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>
                <a:solidFill>
                  <a:srgbClr val="980000"/>
                </a:solidFill>
              </a:rPr>
              <a:t>DS</a:t>
            </a:r>
          </a:p>
        </p:txBody>
      </p:sp>
      <p:sp>
        <p:nvSpPr>
          <p:cNvPr id="30" name="Shape 260"/>
          <p:cNvSpPr txBox="1"/>
          <p:nvPr/>
        </p:nvSpPr>
        <p:spPr>
          <a:xfrm>
            <a:off x="3688725" y="2439650"/>
            <a:ext cx="1609500" cy="32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>
                <a:solidFill>
                  <a:srgbClr val="9900FF"/>
                </a:solidFill>
              </a:rPr>
              <a:t>IW</a:t>
            </a:r>
          </a:p>
        </p:txBody>
      </p:sp>
      <p:sp>
        <p:nvSpPr>
          <p:cNvPr id="31" name="Shape 261"/>
          <p:cNvSpPr txBox="1"/>
          <p:nvPr/>
        </p:nvSpPr>
        <p:spPr>
          <a:xfrm>
            <a:off x="5148475" y="3902925"/>
            <a:ext cx="1609500" cy="32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">
                <a:solidFill>
                  <a:srgbClr val="9900FF"/>
                </a:solidFill>
              </a:rPr>
              <a:t>IW</a:t>
            </a:r>
          </a:p>
        </p:txBody>
      </p:sp>
      <p:sp>
        <p:nvSpPr>
          <p:cNvPr id="32" name="Shape 262"/>
          <p:cNvSpPr txBox="1"/>
          <p:nvPr/>
        </p:nvSpPr>
        <p:spPr>
          <a:xfrm>
            <a:off x="5148475" y="5313750"/>
            <a:ext cx="1776900" cy="51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>
                <a:solidFill>
                  <a:srgbClr val="9900FF"/>
                </a:solidFill>
              </a:rPr>
              <a:t>IW</a:t>
            </a:r>
            <a:r>
              <a:rPr lang="en"/>
              <a:t>, </a:t>
            </a:r>
            <a:r>
              <a:rPr lang="en">
                <a:solidFill>
                  <a:srgbClr val="FF00FF"/>
                </a:solidFill>
              </a:rPr>
              <a:t>BA</a:t>
            </a:r>
            <a:r>
              <a:rPr lang="en"/>
              <a:t>, </a:t>
            </a:r>
            <a:r>
              <a:rPr lang="en">
                <a:solidFill>
                  <a:srgbClr val="FF9900"/>
                </a:solidFill>
              </a:rPr>
              <a:t>DA</a:t>
            </a:r>
            <a:r>
              <a:rPr lang="en"/>
              <a:t>, </a:t>
            </a:r>
            <a:r>
              <a:rPr lang="en">
                <a:solidFill>
                  <a:srgbClr val="0000FF"/>
                </a:solidFill>
              </a:rPr>
              <a:t>DE</a:t>
            </a:r>
            <a:r>
              <a:rPr lang="en"/>
              <a:t/>
            </a:r>
            <a:br>
              <a:rPr lang="en"/>
            </a:br>
            <a:r>
              <a:rPr lang="en"/>
              <a:t> </a:t>
            </a:r>
            <a:r>
              <a:rPr lang="en">
                <a:solidFill>
                  <a:srgbClr val="980000"/>
                </a:solidFill>
              </a:rPr>
              <a:t>DS</a:t>
            </a:r>
            <a:r>
              <a:rPr lang="en"/>
              <a:t>, </a:t>
            </a:r>
            <a:r>
              <a:rPr lang="en">
                <a:solidFill>
                  <a:srgbClr val="38761D"/>
                </a:solidFill>
              </a:rPr>
              <a:t>RA</a:t>
            </a:r>
          </a:p>
        </p:txBody>
      </p:sp>
      <p:sp>
        <p:nvSpPr>
          <p:cNvPr id="33" name="Shape 263"/>
          <p:cNvSpPr txBox="1"/>
          <p:nvPr/>
        </p:nvSpPr>
        <p:spPr>
          <a:xfrm>
            <a:off x="6925375" y="1082732"/>
            <a:ext cx="2050200" cy="316404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 dirty="0"/>
              <a:t>Legend</a:t>
            </a:r>
          </a:p>
          <a:p>
            <a:pPr>
              <a:spcBef>
                <a:spcPts val="0"/>
              </a:spcBef>
              <a:buClr>
                <a:schemeClr val="dk1"/>
              </a:buClr>
            </a:pPr>
            <a:r>
              <a:rPr lang="en" dirty="0">
                <a:solidFill>
                  <a:srgbClr val="9900FF"/>
                </a:solidFill>
              </a:rPr>
              <a:t>IW - Info Worker</a:t>
            </a:r>
          </a:p>
          <a:p>
            <a:pPr>
              <a:spcBef>
                <a:spcPts val="0"/>
              </a:spcBef>
            </a:pPr>
            <a:r>
              <a:rPr lang="en" dirty="0">
                <a:solidFill>
                  <a:srgbClr val="FF00FF"/>
                </a:solidFill>
              </a:rPr>
              <a:t>BA - Business Analyst</a:t>
            </a:r>
          </a:p>
          <a:p>
            <a:pPr>
              <a:spcBef>
                <a:spcPts val="0"/>
              </a:spcBef>
            </a:pPr>
            <a:r>
              <a:rPr lang="en" dirty="0">
                <a:solidFill>
                  <a:srgbClr val="38761D"/>
                </a:solidFill>
              </a:rPr>
              <a:t>RA - Reporting Analyst</a:t>
            </a:r>
          </a:p>
          <a:p>
            <a:pPr>
              <a:spcBef>
                <a:spcPts val="0"/>
              </a:spcBef>
              <a:buClr>
                <a:schemeClr val="dk1"/>
              </a:buClr>
            </a:pPr>
            <a:r>
              <a:rPr lang="en" dirty="0">
                <a:solidFill>
                  <a:srgbClr val="FF9900"/>
                </a:solidFill>
              </a:rPr>
              <a:t>DA - Data Analyst</a:t>
            </a:r>
          </a:p>
          <a:p>
            <a:pPr>
              <a:spcBef>
                <a:spcPts val="0"/>
              </a:spcBef>
            </a:pPr>
            <a:r>
              <a:rPr lang="en" dirty="0">
                <a:solidFill>
                  <a:srgbClr val="980000"/>
                </a:solidFill>
              </a:rPr>
              <a:t>DS - Data Scientist</a:t>
            </a:r>
          </a:p>
          <a:p>
            <a:pPr>
              <a:spcBef>
                <a:spcPts val="0"/>
              </a:spcBef>
              <a:buClr>
                <a:schemeClr val="dk1"/>
              </a:buClr>
            </a:pPr>
            <a:r>
              <a:rPr lang="en" dirty="0">
                <a:solidFill>
                  <a:srgbClr val="0000FF"/>
                </a:solidFill>
              </a:rPr>
              <a:t>DE - Data Engineer</a:t>
            </a:r>
          </a:p>
        </p:txBody>
      </p:sp>
      <p:sp>
        <p:nvSpPr>
          <p:cNvPr id="34" name="Shape 264"/>
          <p:cNvSpPr txBox="1"/>
          <p:nvPr/>
        </p:nvSpPr>
        <p:spPr>
          <a:xfrm rot="2509906">
            <a:off x="4282350" y="2820503"/>
            <a:ext cx="1684994" cy="3696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/>
              <a:t>Discovery</a:t>
            </a:r>
          </a:p>
        </p:txBody>
      </p:sp>
      <p:sp>
        <p:nvSpPr>
          <p:cNvPr id="35" name="Shape 265"/>
          <p:cNvSpPr txBox="1"/>
          <p:nvPr/>
        </p:nvSpPr>
        <p:spPr>
          <a:xfrm rot="2355721">
            <a:off x="5721095" y="4284456"/>
            <a:ext cx="1854415" cy="3694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/>
              <a:t>Exploration</a:t>
            </a:r>
          </a:p>
        </p:txBody>
      </p:sp>
      <p:sp>
        <p:nvSpPr>
          <p:cNvPr id="36" name="Shape 266"/>
          <p:cNvSpPr txBox="1"/>
          <p:nvPr/>
        </p:nvSpPr>
        <p:spPr>
          <a:xfrm rot="2700786">
            <a:off x="7600364" y="5764575"/>
            <a:ext cx="1854458" cy="3695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/>
              <a:t>Production</a:t>
            </a:r>
          </a:p>
        </p:txBody>
      </p:sp>
      <p:pic>
        <p:nvPicPr>
          <p:cNvPr id="37" name="Shape 26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75463" y="1691928"/>
            <a:ext cx="1143000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Shape 268"/>
          <p:cNvSpPr/>
          <p:nvPr/>
        </p:nvSpPr>
        <p:spPr>
          <a:xfrm rot="10800000">
            <a:off x="8522700" y="5304300"/>
            <a:ext cx="621300" cy="7068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endParaRPr/>
          </a:p>
        </p:txBody>
      </p:sp>
      <p:sp>
        <p:nvSpPr>
          <p:cNvPr id="39" name="Shape 269"/>
          <p:cNvSpPr/>
          <p:nvPr/>
        </p:nvSpPr>
        <p:spPr>
          <a:xfrm rot="5400000">
            <a:off x="6004500" y="3183177"/>
            <a:ext cx="858300" cy="6075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endParaRPr/>
          </a:p>
        </p:txBody>
      </p:sp>
      <p:sp>
        <p:nvSpPr>
          <p:cNvPr id="40" name="Shape 270"/>
          <p:cNvSpPr/>
          <p:nvPr/>
        </p:nvSpPr>
        <p:spPr>
          <a:xfrm rot="5400000">
            <a:off x="7087887" y="4524852"/>
            <a:ext cx="858300" cy="6075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74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Lucida Sans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Lucida Sans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Lucida Sans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FAA7C34-3C7D-4D12-BE01-CDC2A347586E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400" smtClean="0">
              <a:latin typeface="Arial" panose="020B0604020202020204" pitchFamily="34" charset="0"/>
            </a:endParaRPr>
          </a:p>
        </p:txBody>
      </p:sp>
      <p:sp>
        <p:nvSpPr>
          <p:cNvPr id="122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References</a:t>
            </a:r>
            <a:r>
              <a:rPr lang="en-US" altLang="en-US" sz="3600" dirty="0" smtClean="0"/>
              <a:t>, more…</a:t>
            </a:r>
            <a:endParaRPr lang="en-US" altLang="en-US" sz="3600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Twitter</a:t>
            </a:r>
          </a:p>
          <a:p>
            <a:pPr lvl="1"/>
            <a:r>
              <a:rPr lang="en-US" sz="1800" dirty="0" smtClean="0"/>
              <a:t>#</a:t>
            </a:r>
            <a:r>
              <a:rPr lang="en-US" sz="1800" dirty="0" err="1" smtClean="0"/>
              <a:t>rstats</a:t>
            </a:r>
            <a:endParaRPr lang="en-US" sz="1800" dirty="0" smtClean="0"/>
          </a:p>
          <a:p>
            <a:r>
              <a:rPr lang="en-US" sz="2000" dirty="0" smtClean="0"/>
              <a:t>Podcasts</a:t>
            </a:r>
          </a:p>
          <a:p>
            <a:pPr lvl="1"/>
            <a:r>
              <a:rPr lang="en-US" sz="1800" dirty="0">
                <a:hlinkClick r:id="rId2"/>
              </a:rPr>
              <a:t>https://www.analyticsvidhya.com/blog/2018/01/10-data-science-machine-learning-ai-podcasts-must-listen/</a:t>
            </a:r>
            <a:endParaRPr lang="en-US" sz="1800" dirty="0" smtClean="0"/>
          </a:p>
          <a:p>
            <a:r>
              <a:rPr lang="en-US" sz="2000" dirty="0" smtClean="0"/>
              <a:t>Tutorials</a:t>
            </a:r>
          </a:p>
          <a:p>
            <a:pPr lvl="1"/>
            <a:r>
              <a:rPr lang="en-US" sz="1800" dirty="0">
                <a:hlinkClick r:id="rId3"/>
              </a:rPr>
              <a:t>http://</a:t>
            </a:r>
            <a:r>
              <a:rPr lang="en-US" sz="1800" dirty="0" smtClean="0">
                <a:hlinkClick r:id="rId3"/>
              </a:rPr>
              <a:t>tutorials.iq.harvard.edu/R/Rintro/Rintro.html</a:t>
            </a:r>
            <a:endParaRPr lang="en-US" sz="1800" dirty="0" smtClean="0"/>
          </a:p>
          <a:p>
            <a:pPr lvl="1"/>
            <a:r>
              <a:rPr lang="en-US" sz="1800" dirty="0" smtClean="0">
                <a:hlinkClick r:id="rId4" action="ppaction://hlinkfile"/>
              </a:rPr>
              <a:t>lynda.csun.edu</a:t>
            </a:r>
            <a:endParaRPr lang="en-US" sz="1800" dirty="0" smtClean="0"/>
          </a:p>
          <a:p>
            <a:r>
              <a:rPr lang="en-US" sz="2000" dirty="0" smtClean="0"/>
              <a:t>Niche-specific (e.g., “Psycho”)</a:t>
            </a:r>
          </a:p>
          <a:p>
            <a:pPr lvl="1"/>
            <a:r>
              <a:rPr lang="en-US" sz="1800" dirty="0" smtClean="0"/>
              <a:t>Blog (</a:t>
            </a:r>
            <a:r>
              <a:rPr lang="en-US" sz="1800" dirty="0" smtClean="0">
                <a:hlinkClick r:id="rId5"/>
              </a:rPr>
              <a:t>https</a:t>
            </a:r>
            <a:r>
              <a:rPr lang="en-US" sz="1800" dirty="0">
                <a:hlinkClick r:id="rId5"/>
              </a:rPr>
              <a:t>://neuropsychology.github.io/psycho.R</a:t>
            </a:r>
            <a:r>
              <a:rPr lang="en-US" sz="1800" dirty="0" smtClean="0">
                <a:hlinkClick r:id="rId5"/>
              </a:rPr>
              <a:t>/</a:t>
            </a:r>
            <a:r>
              <a:rPr lang="en-US" sz="1800" dirty="0" smtClean="0"/>
              <a:t>)</a:t>
            </a:r>
          </a:p>
          <a:p>
            <a:pPr lvl="1"/>
            <a:r>
              <a:rPr lang="en-US" sz="1800" dirty="0"/>
              <a:t>Papers </a:t>
            </a:r>
            <a:r>
              <a:rPr lang="en-US" sz="1800" dirty="0" smtClean="0"/>
              <a:t>(</a:t>
            </a:r>
            <a:r>
              <a:rPr lang="en-US" sz="1800" dirty="0" smtClean="0">
                <a:hlinkClick r:id="rId6"/>
              </a:rPr>
              <a:t>http</a:t>
            </a:r>
            <a:r>
              <a:rPr lang="en-US" sz="1800" dirty="0">
                <a:hlinkClick r:id="rId6"/>
              </a:rPr>
              <a:t>://</a:t>
            </a:r>
            <a:r>
              <a:rPr lang="en-US" sz="1800" dirty="0" smtClean="0">
                <a:hlinkClick r:id="rId6"/>
              </a:rPr>
              <a:t>joss.theoj.org/papers/10.21105/joss.00470</a:t>
            </a:r>
            <a:r>
              <a:rPr lang="en-US" sz="1800" dirty="0" smtClean="0"/>
              <a:t>)</a:t>
            </a:r>
          </a:p>
          <a:p>
            <a:pPr lvl="1"/>
            <a:r>
              <a:rPr lang="en-US" sz="1800" dirty="0"/>
              <a:t>Packages (</a:t>
            </a:r>
            <a:r>
              <a:rPr lang="en-US" sz="1800" dirty="0">
                <a:hlinkClick r:id="rId7"/>
              </a:rPr>
              <a:t>https://</a:t>
            </a:r>
            <a:r>
              <a:rPr lang="en-US" sz="1800" dirty="0" smtClean="0">
                <a:hlinkClick r:id="rId7"/>
              </a:rPr>
              <a:t>github.com/neuropsychology/psycho.R</a:t>
            </a:r>
            <a:r>
              <a:rPr lang="en-US" sz="1800" dirty="0" smtClean="0"/>
              <a:t>)</a:t>
            </a:r>
          </a:p>
          <a:p>
            <a:endParaRPr lang="en-US" sz="2000" dirty="0" smtClean="0"/>
          </a:p>
          <a:p>
            <a:r>
              <a:rPr lang="en-US" sz="2000" dirty="0" smtClean="0"/>
              <a:t>More </a:t>
            </a:r>
            <a:r>
              <a:rPr lang="en-US" sz="2000" dirty="0" smtClean="0"/>
              <a:t>references:</a:t>
            </a:r>
          </a:p>
          <a:p>
            <a:pPr lvl="1"/>
            <a:r>
              <a:rPr lang="en-US" sz="1800" dirty="0" smtClean="0">
                <a:hlinkClick r:id="rId8"/>
              </a:rPr>
              <a:t>https://</a:t>
            </a:r>
            <a:r>
              <a:rPr lang="en-US" sz="1800" dirty="0" smtClean="0">
                <a:hlinkClick r:id="rId8"/>
              </a:rPr>
              <a:t>smithw.org/datajam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34142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04" y="685800"/>
            <a:ext cx="879097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79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143000"/>
            <a:ext cx="875898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7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Career 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/>
              <a:t>TechFest</a:t>
            </a:r>
            <a:r>
              <a:rPr lang="en-US" sz="2400" dirty="0" smtClean="0"/>
              <a:t> (CSUN Career Center)</a:t>
            </a:r>
          </a:p>
          <a:p>
            <a:pPr lvl="1"/>
            <a:r>
              <a:rPr lang="en-US" sz="2000" dirty="0" smtClean="0"/>
              <a:t>Marketed mostly to </a:t>
            </a:r>
            <a:r>
              <a:rPr lang="en-US" sz="2000" dirty="0" err="1" smtClean="0"/>
              <a:t>Eng</a:t>
            </a:r>
            <a:r>
              <a:rPr lang="en-US" sz="2000" dirty="0" smtClean="0"/>
              <a:t>/</a:t>
            </a:r>
            <a:r>
              <a:rPr lang="en-US" sz="2000" dirty="0" err="1" smtClean="0"/>
              <a:t>CompSci</a:t>
            </a:r>
            <a:r>
              <a:rPr lang="en-US" sz="2000" dirty="0" smtClean="0"/>
              <a:t>, but a data science learner goes…</a:t>
            </a:r>
            <a:endParaRPr lang="en-US" sz="2000" dirty="0"/>
          </a:p>
          <a:p>
            <a:endParaRPr lang="en-US" sz="2400" dirty="0" smtClean="0"/>
          </a:p>
          <a:p>
            <a:r>
              <a:rPr lang="en-US" sz="2400" dirty="0" smtClean="0"/>
              <a:t>Career Fairs (various) </a:t>
            </a:r>
            <a:r>
              <a:rPr lang="en-US" sz="2400" dirty="0"/>
              <a:t>(CSUN Career </a:t>
            </a:r>
            <a:r>
              <a:rPr lang="en-US" sz="2400" dirty="0" smtClean="0"/>
              <a:t>Center and off-campus)</a:t>
            </a:r>
            <a:endParaRPr lang="en-US" sz="2400" dirty="0"/>
          </a:p>
          <a:p>
            <a:pPr lvl="1"/>
            <a:r>
              <a:rPr lang="en-US" sz="2000" dirty="0" smtClean="0"/>
              <a:t>Also</a:t>
            </a:r>
            <a:r>
              <a:rPr lang="en-US" sz="2000" dirty="0"/>
              <a:t>, if a display sign doesn’t list “data science” (or whatever) on the sign, </a:t>
            </a:r>
            <a:r>
              <a:rPr lang="en-US" sz="2000" i="1" dirty="0"/>
              <a:t>you ask about it…</a:t>
            </a:r>
          </a:p>
          <a:p>
            <a:pPr lvl="1"/>
            <a:endParaRPr lang="en-US" sz="2000" i="1" dirty="0"/>
          </a:p>
          <a:p>
            <a:r>
              <a:rPr lang="en-US" sz="2400" dirty="0" smtClean="0"/>
              <a:t>Indeed.com</a:t>
            </a:r>
          </a:p>
          <a:p>
            <a:pPr lvl="1"/>
            <a:r>
              <a:rPr lang="en-US" sz="2000" dirty="0" smtClean="0"/>
              <a:t>“data science intern”, “data science entry level”</a:t>
            </a:r>
          </a:p>
          <a:p>
            <a:pPr lvl="1"/>
            <a:r>
              <a:rPr lang="en-US" sz="2000" dirty="0" smtClean="0"/>
              <a:t>E.g., 25 miles from CSUN</a:t>
            </a:r>
          </a:p>
          <a:p>
            <a:pPr lvl="1"/>
            <a:r>
              <a:rPr lang="en-US" sz="2000" dirty="0" smtClean="0"/>
              <a:t>Do your homework from at least 20 job descriptions</a:t>
            </a:r>
          </a:p>
          <a:p>
            <a:pPr lvl="2"/>
            <a:r>
              <a:rPr lang="en-US" sz="1800" dirty="0" smtClean="0"/>
              <a:t>What skills do I have?  What skills don’t I have but I can get?  What skills don’t I have that I don’t even know what the skill 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110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sz="2000" dirty="0" smtClean="0"/>
              <a:t>Free-tier</a:t>
            </a:r>
          </a:p>
          <a:p>
            <a:pPr lvl="1"/>
            <a:r>
              <a:rPr lang="en-US" sz="1800" dirty="0" smtClean="0"/>
              <a:t>IBM Watson Cloud (you want the “no time restrictions” option)</a:t>
            </a:r>
          </a:p>
          <a:p>
            <a:pPr lvl="1"/>
            <a:r>
              <a:rPr lang="en-US" sz="1800" dirty="0">
                <a:hlinkClick r:id="rId2"/>
              </a:rPr>
              <a:t>https://console.bluemix.net/registration/free</a:t>
            </a:r>
            <a:r>
              <a:rPr lang="en-US" sz="1800" dirty="0" smtClean="0">
                <a:hlinkClick r:id="rId2"/>
              </a:rPr>
              <a:t>/</a:t>
            </a:r>
            <a:endParaRPr lang="en-US" sz="1800" dirty="0" smtClean="0"/>
          </a:p>
          <a:p>
            <a:pPr lvl="1"/>
            <a:r>
              <a:rPr lang="en-US" sz="1800" dirty="0" smtClean="0"/>
              <a:t>Amazon Web Services (you want the “non-expiring” offer)</a:t>
            </a:r>
            <a:endParaRPr lang="en-US" sz="1800" dirty="0"/>
          </a:p>
          <a:p>
            <a:pPr lvl="1"/>
            <a:r>
              <a:rPr lang="en-US" sz="1800" dirty="0" smtClean="0">
                <a:hlinkClick r:id="rId3"/>
              </a:rPr>
              <a:t>https</a:t>
            </a:r>
            <a:r>
              <a:rPr lang="en-US" sz="1800" dirty="0">
                <a:hlinkClick r:id="rId3"/>
              </a:rPr>
              <a:t>://aws.amazon.com/free</a:t>
            </a:r>
            <a:r>
              <a:rPr lang="en-US" sz="1800" dirty="0" smtClean="0">
                <a:hlinkClick r:id="rId3"/>
              </a:rPr>
              <a:t>/</a:t>
            </a:r>
            <a:endParaRPr lang="en-US" sz="1800" dirty="0" smtClean="0"/>
          </a:p>
          <a:p>
            <a:pPr lvl="1"/>
            <a:r>
              <a:rPr lang="en-US" sz="1800" dirty="0" smtClean="0"/>
              <a:t>Google Cloud (you want the “always free” </a:t>
            </a:r>
            <a:r>
              <a:rPr lang="en-US" sz="1800" dirty="0"/>
              <a:t>option</a:t>
            </a:r>
            <a:r>
              <a:rPr lang="en-US" sz="1800" dirty="0" smtClean="0"/>
              <a:t>)</a:t>
            </a:r>
          </a:p>
          <a:p>
            <a:pPr lvl="1"/>
            <a:r>
              <a:rPr lang="en-US" sz="1800" dirty="0" smtClean="0">
                <a:hlinkClick r:id="rId4"/>
              </a:rPr>
              <a:t>https</a:t>
            </a:r>
            <a:r>
              <a:rPr lang="en-US" sz="1800" dirty="0">
                <a:hlinkClick r:id="rId4"/>
              </a:rPr>
              <a:t>://cloud.google.com/free</a:t>
            </a:r>
            <a:r>
              <a:rPr lang="en-US" sz="1800" dirty="0" smtClean="0">
                <a:hlinkClick r:id="rId4"/>
              </a:rPr>
              <a:t>/</a:t>
            </a:r>
            <a:endParaRPr lang="en-US" sz="1800" dirty="0" smtClean="0"/>
          </a:p>
          <a:p>
            <a:pPr lvl="1"/>
            <a:r>
              <a:rPr lang="en-US" sz="1800" dirty="0" smtClean="0"/>
              <a:t>Microsoft Azure (you want the “start free” option)</a:t>
            </a:r>
          </a:p>
          <a:p>
            <a:pPr lvl="1"/>
            <a:r>
              <a:rPr lang="en-US" sz="1800" dirty="0" smtClean="0">
                <a:hlinkClick r:id="rId5"/>
              </a:rPr>
              <a:t>https</a:t>
            </a:r>
            <a:r>
              <a:rPr lang="en-US" sz="1800" dirty="0">
                <a:hlinkClick r:id="rId5"/>
              </a:rPr>
              <a:t>://azure.microsoft.com/en-us/free/</a:t>
            </a:r>
            <a:endParaRPr lang="en-US" sz="1800" dirty="0" smtClean="0"/>
          </a:p>
          <a:p>
            <a:r>
              <a:rPr lang="en-US" sz="2000" dirty="0" smtClean="0"/>
              <a:t>CSUN </a:t>
            </a:r>
            <a:r>
              <a:rPr lang="en-US" sz="2000" dirty="0"/>
              <a:t>too (</a:t>
            </a:r>
            <a:r>
              <a:rPr lang="en-US" sz="2000" dirty="0">
                <a:hlinkClick r:id="rId6"/>
              </a:rPr>
              <a:t>https://</a:t>
            </a:r>
            <a:r>
              <a:rPr lang="en-US" sz="2000" dirty="0" smtClean="0">
                <a:hlinkClick r:id="rId6"/>
              </a:rPr>
              <a:t>www.csun.edu/it/ibm-cloud-services-csun</a:t>
            </a:r>
            <a:r>
              <a:rPr lang="en-US" sz="2000" dirty="0" smtClean="0"/>
              <a:t>)</a:t>
            </a:r>
          </a:p>
          <a:p>
            <a:r>
              <a:rPr lang="en-US" sz="2000" dirty="0" smtClean="0"/>
              <a:t>Amazon certificate (</a:t>
            </a:r>
            <a:r>
              <a:rPr lang="en-US" sz="2000" dirty="0" smtClean="0">
                <a:hlinkClick r:id="rId7"/>
              </a:rPr>
              <a:t>https</a:t>
            </a:r>
            <a:r>
              <a:rPr lang="en-US" sz="2000" dirty="0">
                <a:hlinkClick r:id="rId7"/>
              </a:rPr>
              <a:t>://laedc.org/2018/08/09/amazon-los-angeles-colleges-cloud</a:t>
            </a:r>
            <a:r>
              <a:rPr lang="en-US" sz="2000" dirty="0" smtClean="0">
                <a:hlinkClick r:id="rId7"/>
              </a:rPr>
              <a:t>/</a:t>
            </a:r>
            <a:r>
              <a:rPr lang="en-US" sz="2000" dirty="0" smtClean="0"/>
              <a:t>)</a:t>
            </a:r>
          </a:p>
          <a:p>
            <a:pPr lvl="1"/>
            <a:r>
              <a:rPr lang="en-US" sz="1600" dirty="0" smtClean="0"/>
              <a:t>SMC (</a:t>
            </a:r>
            <a:r>
              <a:rPr lang="en-US" sz="1600" dirty="0" smtClean="0">
                <a:hlinkClick r:id="rId8"/>
              </a:rPr>
              <a:t>http</a:t>
            </a:r>
            <a:r>
              <a:rPr lang="en-US" sz="1600" dirty="0">
                <a:hlinkClick r:id="rId8"/>
              </a:rPr>
              <a:t>://</a:t>
            </a:r>
            <a:r>
              <a:rPr lang="en-US" sz="1600" dirty="0" smtClean="0">
                <a:hlinkClick r:id="rId8"/>
              </a:rPr>
              <a:t>www.smc.edu/NewsRoom/Pages/Cloud-Computing-Certificate.aspx</a:t>
            </a:r>
            <a:r>
              <a:rPr lang="en-US" sz="1600" dirty="0" smtClean="0"/>
              <a:t>)</a:t>
            </a:r>
          </a:p>
          <a:p>
            <a:pPr lvl="1"/>
            <a:endParaRPr lang="en-US" sz="1800" dirty="0"/>
          </a:p>
          <a:p>
            <a:r>
              <a:rPr lang="en-US" sz="2200" dirty="0" smtClean="0"/>
              <a:t>But keep in mind threats to both </a:t>
            </a:r>
            <a:r>
              <a:rPr lang="en-US" sz="2200" i="1" dirty="0" smtClean="0"/>
              <a:t>reproducibility</a:t>
            </a:r>
            <a:r>
              <a:rPr lang="en-US" sz="2200" dirty="0" smtClean="0"/>
              <a:t> and </a:t>
            </a:r>
            <a:r>
              <a:rPr lang="en-US" sz="2200" i="1" dirty="0" smtClean="0"/>
              <a:t>workflow</a:t>
            </a:r>
            <a:endParaRPr lang="en-US" sz="22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2299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Canvas API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 smtClean="0">
                <a:latin typeface="Consolas" panose="020B0609020204030204" pitchFamily="49" charset="0"/>
              </a:rPr>
              <a:t># do once</a:t>
            </a:r>
          </a:p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install.packages</a:t>
            </a:r>
            <a:r>
              <a:rPr lang="en-US" sz="1600" dirty="0" smtClean="0">
                <a:latin typeface="Consolas" panose="020B0609020204030204" pitchFamily="49" charset="0"/>
              </a:rPr>
              <a:t>( “</a:t>
            </a:r>
            <a:r>
              <a:rPr lang="en-US" sz="1600" dirty="0" err="1" smtClean="0">
                <a:latin typeface="Consolas" panose="020B0609020204030204" pitchFamily="49" charset="0"/>
              </a:rPr>
              <a:t>devtools</a:t>
            </a:r>
            <a:r>
              <a:rPr lang="en-US" sz="1600" dirty="0" smtClean="0">
                <a:latin typeface="Consolas" panose="020B0609020204030204" pitchFamily="49" charset="0"/>
              </a:rPr>
              <a:t>” )</a:t>
            </a: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l</a:t>
            </a:r>
            <a:r>
              <a:rPr lang="en-US" sz="1600" dirty="0" smtClean="0">
                <a:latin typeface="Consolas" panose="020B0609020204030204" pitchFamily="49" charset="0"/>
              </a:rPr>
              <a:t>ibrary( </a:t>
            </a:r>
            <a:r>
              <a:rPr lang="en-US" sz="1600" dirty="0" err="1" smtClean="0">
                <a:latin typeface="Consolas" panose="020B0609020204030204" pitchFamily="49" charset="0"/>
              </a:rPr>
              <a:t>devtools</a:t>
            </a:r>
            <a:r>
              <a:rPr lang="en-US" sz="1600" dirty="0" smtClean="0">
                <a:latin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install_github</a:t>
            </a:r>
            <a:r>
              <a:rPr lang="en-US" sz="1600" dirty="0" smtClean="0">
                <a:latin typeface="Consolas" panose="020B0609020204030204" pitchFamily="49" charset="0"/>
              </a:rPr>
              <a:t>( “</a:t>
            </a:r>
            <a:r>
              <a:rPr lang="en-US" sz="1600" dirty="0" err="1" smtClean="0">
                <a:latin typeface="Consolas" panose="020B0609020204030204" pitchFamily="49" charset="0"/>
              </a:rPr>
              <a:t>daranzolin</a:t>
            </a:r>
            <a:r>
              <a:rPr lang="en-US" sz="1600" dirty="0" smtClean="0">
                <a:latin typeface="Consolas" panose="020B0609020204030204" pitchFamily="49" charset="0"/>
              </a:rPr>
              <a:t>/</a:t>
            </a:r>
            <a:r>
              <a:rPr lang="en-US" sz="1600" dirty="0" err="1" smtClean="0">
                <a:latin typeface="Consolas" panose="020B0609020204030204" pitchFamily="49" charset="0"/>
              </a:rPr>
              <a:t>rcanvas</a:t>
            </a:r>
            <a:r>
              <a:rPr lang="en-US" sz="1600" dirty="0" smtClean="0">
                <a:latin typeface="Consolas" panose="020B0609020204030204" pitchFamily="49" charset="0"/>
              </a:rPr>
              <a:t>” )</a:t>
            </a:r>
          </a:p>
          <a:p>
            <a:pPr marL="0" indent="0">
              <a:buNone/>
            </a:pPr>
            <a:r>
              <a:rPr lang="en-US" sz="1600" dirty="0" smtClean="0">
                <a:latin typeface="Consolas" panose="020B0609020204030204" pitchFamily="49" charset="0"/>
              </a:rPr>
              <a:t>library( </a:t>
            </a:r>
            <a:r>
              <a:rPr lang="en-US" sz="1600" dirty="0" err="1" smtClean="0">
                <a:latin typeface="Consolas" panose="020B0609020204030204" pitchFamily="49" charset="0"/>
              </a:rPr>
              <a:t>rcanvas</a:t>
            </a:r>
            <a:r>
              <a:rPr lang="en-US" sz="1600" dirty="0" smtClean="0">
                <a:latin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set_canvas_token</a:t>
            </a:r>
            <a:r>
              <a:rPr lang="en-US" sz="1600" dirty="0" smtClean="0">
                <a:latin typeface="Consolas" panose="020B0609020204030204" pitchFamily="49" charset="0"/>
              </a:rPr>
              <a:t>( “your-40-character-token-from-Account-Settings-here” )</a:t>
            </a:r>
          </a:p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set_canvas_domain</a:t>
            </a:r>
            <a:r>
              <a:rPr lang="en-US" sz="1600" dirty="0" smtClean="0">
                <a:latin typeface="Consolas" panose="020B0609020204030204" pitchFamily="49" charset="0"/>
              </a:rPr>
              <a:t>( “https://canvas.csun.edu” )</a:t>
            </a:r>
          </a:p>
          <a:p>
            <a:pPr marL="0" indent="0">
              <a:buNone/>
            </a:pPr>
            <a:endParaRPr lang="en-US" sz="1600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 smtClean="0">
                <a:latin typeface="Consolas" panose="020B0609020204030204" pitchFamily="49" charset="0"/>
              </a:rPr>
              <a:t># get course items</a:t>
            </a:r>
          </a:p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get_user_items</a:t>
            </a:r>
            <a:r>
              <a:rPr lang="en-US" sz="1600" dirty="0" smtClean="0">
                <a:latin typeface="Consolas" panose="020B0609020204030204" pitchFamily="49" charset="0"/>
              </a:rPr>
              <a:t>( </a:t>
            </a:r>
            <a:r>
              <a:rPr lang="en-US" sz="1600" dirty="0" err="1" smtClean="0">
                <a:latin typeface="Consolas" panose="020B0609020204030204" pitchFamily="49" charset="0"/>
              </a:rPr>
              <a:t>course_id</a:t>
            </a:r>
            <a:r>
              <a:rPr lang="en-US" sz="1600" dirty="0" smtClean="0">
                <a:latin typeface="Consolas" panose="020B0609020204030204" pitchFamily="49" charset="0"/>
              </a:rPr>
              <a:t> = 12345, item = “assignments” )</a:t>
            </a:r>
          </a:p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get_user_items</a:t>
            </a:r>
            <a:r>
              <a:rPr lang="en-US" sz="1600" dirty="0">
                <a:latin typeface="Consolas" panose="020B0609020204030204" pitchFamily="49" charset="0"/>
              </a:rPr>
              <a:t>( </a:t>
            </a:r>
            <a:r>
              <a:rPr lang="en-US" sz="1600" dirty="0" err="1">
                <a:latin typeface="Consolas" panose="020B0609020204030204" pitchFamily="49" charset="0"/>
              </a:rPr>
              <a:t>course_id</a:t>
            </a:r>
            <a:r>
              <a:rPr lang="en-US" sz="1600" dirty="0">
                <a:latin typeface="Consolas" panose="020B0609020204030204" pitchFamily="49" charset="0"/>
              </a:rPr>
              <a:t> = 12345, item = “</a:t>
            </a:r>
            <a:r>
              <a:rPr lang="en-US" sz="1600" dirty="0" err="1">
                <a:latin typeface="Consolas" panose="020B0609020204030204" pitchFamily="49" charset="0"/>
              </a:rPr>
              <a:t>missing_submissions</a:t>
            </a:r>
            <a:r>
              <a:rPr lang="en-US" sz="1600" dirty="0">
                <a:latin typeface="Consolas" panose="020B0609020204030204" pitchFamily="49" charset="0"/>
              </a:rPr>
              <a:t>” )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# get course </a:t>
            </a:r>
            <a:r>
              <a:rPr lang="en-US" sz="1600" dirty="0" smtClean="0">
                <a:latin typeface="Consolas" panose="020B0609020204030204" pitchFamily="49" charset="0"/>
              </a:rPr>
              <a:t>analytics</a:t>
            </a: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get_user_items</a:t>
            </a:r>
            <a:r>
              <a:rPr lang="en-US" sz="1600" dirty="0">
                <a:latin typeface="Consolas" panose="020B0609020204030204" pitchFamily="49" charset="0"/>
              </a:rPr>
              <a:t>( </a:t>
            </a:r>
            <a:r>
              <a:rPr lang="en-US" sz="1600" dirty="0" err="1">
                <a:latin typeface="Consolas" panose="020B0609020204030204" pitchFamily="49" charset="0"/>
              </a:rPr>
              <a:t>course_id</a:t>
            </a:r>
            <a:r>
              <a:rPr lang="en-US" sz="1600" dirty="0">
                <a:latin typeface="Consolas" panose="020B0609020204030204" pitchFamily="49" charset="0"/>
              </a:rPr>
              <a:t> = 12345, item = </a:t>
            </a:r>
            <a:r>
              <a:rPr lang="en-US" sz="1600" dirty="0" smtClean="0">
                <a:latin typeface="Consolas" panose="020B0609020204030204" pitchFamily="49" charset="0"/>
              </a:rPr>
              <a:t>“activity” </a:t>
            </a:r>
            <a:r>
              <a:rPr lang="en-US" sz="16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sz="1600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nsolas" panose="020B0609020204030204" pitchFamily="49" charset="0"/>
              </a:rPr>
              <a:t># </a:t>
            </a:r>
            <a:r>
              <a:rPr lang="en-US" sz="1600" dirty="0" smtClean="0">
                <a:latin typeface="Consolas" panose="020B0609020204030204" pitchFamily="49" charset="0"/>
              </a:rPr>
              <a:t>upload a file</a:t>
            </a:r>
            <a:endParaRPr lang="en-US" sz="1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upload_course_file</a:t>
            </a:r>
            <a:r>
              <a:rPr lang="en-US" sz="1600" dirty="0" smtClean="0">
                <a:latin typeface="Consolas" panose="020B0609020204030204" pitchFamily="49" charset="0"/>
              </a:rPr>
              <a:t>( </a:t>
            </a:r>
            <a:r>
              <a:rPr lang="en-US" sz="1600" dirty="0" err="1">
                <a:latin typeface="Consolas" panose="020B0609020204030204" pitchFamily="49" charset="0"/>
              </a:rPr>
              <a:t>course_id</a:t>
            </a:r>
            <a:r>
              <a:rPr lang="en-US" sz="1600" dirty="0">
                <a:latin typeface="Consolas" panose="020B0609020204030204" pitchFamily="49" charset="0"/>
              </a:rPr>
              <a:t> = 12345, </a:t>
            </a:r>
            <a:r>
              <a:rPr lang="en-US" sz="1600" dirty="0" err="1" smtClean="0">
                <a:latin typeface="Consolas" panose="020B0609020204030204" pitchFamily="49" charset="0"/>
              </a:rPr>
              <a:t>file_name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= </a:t>
            </a:r>
            <a:r>
              <a:rPr lang="en-US" sz="1600" dirty="0" smtClean="0">
                <a:latin typeface="Consolas" panose="020B0609020204030204" pitchFamily="49" charset="0"/>
              </a:rPr>
              <a:t>“</a:t>
            </a:r>
            <a:r>
              <a:rPr lang="en-US" sz="1600" dirty="0" smtClean="0">
                <a:latin typeface="Consolas" panose="020B0609020204030204" pitchFamily="49" charset="0"/>
              </a:rPr>
              <a:t>testfile.pdf” </a:t>
            </a:r>
            <a:r>
              <a:rPr lang="en-US" sz="1600" dirty="0" smtClean="0">
                <a:latin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134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LA Crime</a:t>
            </a:r>
            <a:endParaRPr lang="en-US" sz="2000" dirty="0"/>
          </a:p>
          <a:p>
            <a:pPr lvl="1"/>
            <a:r>
              <a:rPr lang="en-US" sz="1800" dirty="0" smtClean="0">
                <a:latin typeface="Consolas" panose="020B0609020204030204" pitchFamily="49" charset="0"/>
                <a:hlinkClick r:id="rId2"/>
              </a:rPr>
              <a:t>https</a:t>
            </a:r>
            <a:r>
              <a:rPr lang="en-US" sz="1800" dirty="0">
                <a:latin typeface="Consolas" panose="020B0609020204030204" pitchFamily="49" charset="0"/>
                <a:hlinkClick r:id="rId2"/>
              </a:rPr>
              <a:t>://datascienceplus.com/analysis-of-los-angeles-crime-with-r/</a:t>
            </a:r>
          </a:p>
          <a:p>
            <a:r>
              <a:rPr lang="en-US" sz="2000" dirty="0" smtClean="0"/>
              <a:t>LA Homelessness</a:t>
            </a:r>
            <a:endParaRPr lang="en-US" sz="2000" dirty="0">
              <a:hlinkClick r:id="rId2"/>
            </a:endParaRPr>
          </a:p>
          <a:p>
            <a:pPr lvl="1"/>
            <a:r>
              <a:rPr lang="en-US" sz="1800" dirty="0" smtClean="0">
                <a:latin typeface="Consolas" panose="020B0609020204030204" pitchFamily="49" charset="0"/>
                <a:hlinkClick r:id="rId2"/>
              </a:rPr>
              <a:t>https</a:t>
            </a:r>
            <a:r>
              <a:rPr lang="en-US" sz="1800" dirty="0">
                <a:latin typeface="Consolas" panose="020B0609020204030204" pitchFamily="49" charset="0"/>
                <a:hlinkClick r:id="rId2"/>
              </a:rPr>
              <a:t>://</a:t>
            </a:r>
            <a:r>
              <a:rPr lang="en-US" sz="1800" dirty="0" smtClean="0">
                <a:latin typeface="Consolas" panose="020B0609020204030204" pitchFamily="49" charset="0"/>
                <a:hlinkClick r:id="rId2"/>
              </a:rPr>
              <a:t>source.opennews.org/articles/how-we-found-new-patterns-la-homeless-arrest/</a:t>
            </a:r>
            <a:endParaRPr lang="en-US" sz="1800" dirty="0" smtClean="0">
              <a:latin typeface="Consolas" panose="020B0609020204030204" pitchFamily="49" charset="0"/>
            </a:endParaRPr>
          </a:p>
          <a:p>
            <a:r>
              <a:rPr lang="en-US" sz="2000" dirty="0" smtClean="0"/>
              <a:t>LA Reduce Vehicle v. Pedestrian Deaths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hlinkClick r:id="rId3"/>
              </a:rPr>
              <a:t>http://</a:t>
            </a:r>
            <a:r>
              <a:rPr lang="en-US" sz="1800" dirty="0" smtClean="0">
                <a:latin typeface="Consolas" panose="020B0609020204030204" pitchFamily="49" charset="0"/>
                <a:hlinkClick r:id="rId3"/>
              </a:rPr>
              <a:t>visionzero.lacity.org/wp-content/uploads/2015/08/VisionZero_LosAngeles.pdf</a:t>
            </a:r>
            <a:endParaRPr lang="en-US" sz="1800" dirty="0" smtClean="0">
              <a:latin typeface="Consolas" panose="020B0609020204030204" pitchFamily="49" charset="0"/>
            </a:endParaRPr>
          </a:p>
          <a:p>
            <a:r>
              <a:rPr lang="en-US" sz="2000" dirty="0" smtClean="0"/>
              <a:t>You can do this yourself:</a:t>
            </a:r>
            <a:endParaRPr lang="en-US" sz="1800" dirty="0" smtClean="0"/>
          </a:p>
          <a:p>
            <a:pPr lvl="1"/>
            <a:r>
              <a:rPr lang="en-US" sz="1600" dirty="0" smtClean="0">
                <a:latin typeface="Consolas" panose="020B0609020204030204" pitchFamily="49" charset="0"/>
              </a:rPr>
              <a:t>LA City 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>
                <a:latin typeface="Consolas" panose="020B0609020204030204" pitchFamily="49" charset="0"/>
                <a:hlinkClick r:id="rId4"/>
              </a:rPr>
              <a:t>https://data.lacity.org</a:t>
            </a:r>
            <a:r>
              <a:rPr lang="en-US" sz="1600" dirty="0" smtClean="0">
                <a:latin typeface="Consolas" panose="020B0609020204030204" pitchFamily="49" charset="0"/>
                <a:hlinkClick r:id="rId4"/>
              </a:rPr>
              <a:t>/</a:t>
            </a:r>
            <a:r>
              <a:rPr lang="en-US" sz="1600" dirty="0" smtClean="0"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sz="1600" dirty="0">
                <a:latin typeface="Consolas" panose="020B0609020204030204" pitchFamily="49" charset="0"/>
              </a:rPr>
              <a:t>LA County (</a:t>
            </a:r>
            <a:r>
              <a:rPr lang="en-US" sz="1600" dirty="0">
                <a:latin typeface="Consolas" panose="020B0609020204030204" pitchFamily="49" charset="0"/>
                <a:hlinkClick r:id="rId5"/>
              </a:rPr>
              <a:t>https://data.lacounty.gov</a:t>
            </a:r>
            <a:r>
              <a:rPr lang="en-US" sz="1600" dirty="0" smtClean="0">
                <a:latin typeface="Consolas" panose="020B0609020204030204" pitchFamily="49" charset="0"/>
                <a:hlinkClick r:id="rId5"/>
              </a:rPr>
              <a:t>/</a:t>
            </a:r>
            <a:r>
              <a:rPr lang="en-US" sz="1600" dirty="0" smtClean="0"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sz="1600" dirty="0">
                <a:latin typeface="Consolas" panose="020B0609020204030204" pitchFamily="49" charset="0"/>
              </a:rPr>
              <a:t>CA (</a:t>
            </a:r>
            <a:r>
              <a:rPr lang="en-US" sz="1600" dirty="0">
                <a:latin typeface="Consolas" panose="020B0609020204030204" pitchFamily="49" charset="0"/>
                <a:hlinkClick r:id="rId6"/>
              </a:rPr>
              <a:t>https://data.ca.gov</a:t>
            </a:r>
            <a:r>
              <a:rPr lang="en-US" sz="1600" dirty="0" smtClean="0">
                <a:latin typeface="Consolas" panose="020B0609020204030204" pitchFamily="49" charset="0"/>
                <a:hlinkClick r:id="rId6"/>
              </a:rPr>
              <a:t>/</a:t>
            </a:r>
            <a:r>
              <a:rPr lang="en-US" sz="1600" dirty="0" smtClean="0"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sz="1600" dirty="0">
                <a:latin typeface="Consolas" panose="020B0609020204030204" pitchFamily="49" charset="0"/>
              </a:rPr>
              <a:t>US (</a:t>
            </a:r>
            <a:r>
              <a:rPr lang="en-US" sz="1600" dirty="0">
                <a:latin typeface="Consolas" panose="020B0609020204030204" pitchFamily="49" charset="0"/>
                <a:hlinkClick r:id="rId7"/>
              </a:rPr>
              <a:t>https://www.data.gov</a:t>
            </a:r>
            <a:r>
              <a:rPr lang="en-US" sz="1600" dirty="0" smtClean="0">
                <a:latin typeface="Consolas" panose="020B0609020204030204" pitchFamily="49" charset="0"/>
                <a:hlinkClick r:id="rId7"/>
              </a:rPr>
              <a:t>/</a:t>
            </a:r>
            <a:r>
              <a:rPr lang="en-US" sz="1600" dirty="0" smtClean="0"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sz="1600" dirty="0" smtClean="0"/>
              <a:t>Data Science for the Social Good (</a:t>
            </a:r>
            <a:r>
              <a:rPr lang="en-US" sz="1600" dirty="0" smtClean="0">
                <a:latin typeface="Consolas" panose="020B0609020204030204" pitchFamily="49" charset="0"/>
                <a:hlinkClick r:id="rId8"/>
              </a:rPr>
              <a:t>https</a:t>
            </a:r>
            <a:r>
              <a:rPr lang="en-US" sz="1600" dirty="0">
                <a:latin typeface="Consolas" panose="020B0609020204030204" pitchFamily="49" charset="0"/>
                <a:hlinkClick r:id="rId8"/>
              </a:rPr>
              <a:t>://dssg.uchicago.edu/projects</a:t>
            </a:r>
            <a:r>
              <a:rPr lang="en-US" sz="1600" dirty="0" smtClean="0">
                <a:latin typeface="Consolas" panose="020B0609020204030204" pitchFamily="49" charset="0"/>
                <a:hlinkClick r:id="rId8"/>
              </a:rPr>
              <a:t>/</a:t>
            </a:r>
            <a:r>
              <a:rPr lang="en-US" sz="1200" dirty="0" smtClean="0">
                <a:latin typeface="Consolas" panose="020B0609020204030204" pitchFamily="49" charset="0"/>
              </a:rPr>
              <a:t>)</a:t>
            </a:r>
            <a:endParaRPr lang="en-US" sz="1200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055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Hernandez, D., and Greenwald T. (August 11, 2018), “IBM Has a Dilemma”, </a:t>
            </a:r>
            <a:r>
              <a:rPr lang="en-US" sz="2400" i="1" dirty="0"/>
              <a:t>Wall Street Journal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Muller, J. (2018), </a:t>
            </a:r>
            <a:r>
              <a:rPr lang="en-US" sz="2400" i="1" dirty="0" smtClean="0"/>
              <a:t>The Tyranny of Metrics</a:t>
            </a:r>
            <a:r>
              <a:rPr lang="en-US" sz="2400" dirty="0" smtClean="0"/>
              <a:t>, Princeton University Press.</a:t>
            </a:r>
          </a:p>
          <a:p>
            <a:r>
              <a:rPr lang="en-US" sz="2400" dirty="0" smtClean="0"/>
              <a:t>O’Neill, C. </a:t>
            </a:r>
            <a:r>
              <a:rPr lang="en-US" sz="2400" dirty="0"/>
              <a:t>(</a:t>
            </a:r>
            <a:r>
              <a:rPr lang="en-US" sz="2400" dirty="0" smtClean="0"/>
              <a:t>2017), </a:t>
            </a:r>
            <a:r>
              <a:rPr lang="en-US" sz="2400" i="1" dirty="0" smtClean="0"/>
              <a:t>Weapons of Math Destruction: How Big Data Increases Inequity and Threatens Democracy</a:t>
            </a:r>
            <a:r>
              <a:rPr lang="en-US" sz="2400" dirty="0" smtClean="0"/>
              <a:t>, Broadway Books.</a:t>
            </a:r>
            <a:endParaRPr lang="en-US" sz="2400" dirty="0"/>
          </a:p>
          <a:p>
            <a:r>
              <a:rPr lang="en-US" sz="2400" dirty="0" smtClean="0"/>
              <a:t>Pearl, J. (2018), </a:t>
            </a:r>
            <a:r>
              <a:rPr lang="en-US" sz="2400" i="1" dirty="0" smtClean="0"/>
              <a:t>The Book of Why: The New Science of Cause and Effect</a:t>
            </a:r>
            <a:r>
              <a:rPr lang="en-US" sz="2400" dirty="0" smtClean="0"/>
              <a:t>, Basic </a:t>
            </a:r>
            <a:r>
              <a:rPr lang="en-US" sz="2400" dirty="0"/>
              <a:t>Books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Tenner, E. </a:t>
            </a:r>
            <a:r>
              <a:rPr lang="en-US" sz="2400" dirty="0"/>
              <a:t>(2018), </a:t>
            </a:r>
            <a:r>
              <a:rPr lang="en-US" sz="2400" i="1" dirty="0" smtClean="0"/>
              <a:t>The Efficiency Paradox: What Big Data Can’t Do</a:t>
            </a:r>
            <a:r>
              <a:rPr lang="en-US" sz="2400" dirty="0" smtClean="0"/>
              <a:t>, Alfred A. Knopf.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503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Motivating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Are you a </a:t>
            </a:r>
            <a:r>
              <a:rPr lang="en-US" i="1" dirty="0" smtClean="0"/>
              <a:t>data science</a:t>
            </a:r>
            <a:r>
              <a:rPr lang="en-US" dirty="0" smtClean="0"/>
              <a:t> learner?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7200" y="2049464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i="1" kern="0" dirty="0" smtClean="0"/>
              <a:t>…quantitative reasoning…</a:t>
            </a:r>
            <a:endParaRPr lang="en-US" kern="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7200" y="3032127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kern="0" dirty="0" smtClean="0"/>
              <a:t>…</a:t>
            </a:r>
            <a:r>
              <a:rPr lang="en-US" i="1" kern="0" dirty="0" smtClean="0"/>
              <a:t>statistical computing</a:t>
            </a:r>
            <a:r>
              <a:rPr lang="en-US" kern="0" dirty="0" smtClean="0"/>
              <a:t>…</a:t>
            </a:r>
            <a:endParaRPr lang="en-US" kern="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7200" y="3536739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kern="0" dirty="0" smtClean="0"/>
              <a:t>…</a:t>
            </a:r>
            <a:r>
              <a:rPr lang="en-US" i="1" kern="0" dirty="0" smtClean="0"/>
              <a:t>applied math</a:t>
            </a:r>
            <a:r>
              <a:rPr lang="en-US" kern="0" dirty="0" smtClean="0"/>
              <a:t>…</a:t>
            </a:r>
            <a:endParaRPr lang="en-US" kern="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22564" y="4084494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kern="0" dirty="0" smtClean="0"/>
              <a:t>…</a:t>
            </a:r>
            <a:r>
              <a:rPr lang="en-US" i="1" kern="0" dirty="0" smtClean="0"/>
              <a:t>business intelligence</a:t>
            </a:r>
            <a:r>
              <a:rPr lang="en-US" kern="0" dirty="0" smtClean="0"/>
              <a:t>…</a:t>
            </a:r>
            <a:endParaRPr lang="en-US" kern="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422564" y="4603318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kern="0" dirty="0" smtClean="0"/>
              <a:t>…</a:t>
            </a:r>
            <a:r>
              <a:rPr lang="en-US" i="1" kern="0" dirty="0" smtClean="0"/>
              <a:t>predictive analytics</a:t>
            </a:r>
            <a:r>
              <a:rPr lang="en-US" kern="0" dirty="0" smtClean="0"/>
              <a:t>…</a:t>
            </a:r>
            <a:endParaRPr lang="en-US" kern="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408709" y="5131957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i="1" kern="0" dirty="0" smtClean="0"/>
              <a:t>…decision support modeling</a:t>
            </a:r>
            <a:r>
              <a:rPr lang="en-US" kern="0" dirty="0" smtClean="0"/>
              <a:t>…</a:t>
            </a:r>
            <a:endParaRPr lang="en-US" kern="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408709" y="5665357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i="1" kern="0" dirty="0" smtClean="0"/>
              <a:t>…machine learning</a:t>
            </a:r>
            <a:r>
              <a:rPr lang="en-US" kern="0" dirty="0" smtClean="0"/>
              <a:t>…</a:t>
            </a:r>
            <a:endParaRPr lang="en-US" kern="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457200" y="2519222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kern="0" dirty="0" smtClean="0"/>
              <a:t>…</a:t>
            </a:r>
            <a:r>
              <a:rPr lang="en-US" i="1" kern="0" dirty="0" smtClean="0"/>
              <a:t>big data</a:t>
            </a:r>
            <a:r>
              <a:rPr lang="en-US" kern="0" dirty="0" smtClean="0"/>
              <a:t>…</a:t>
            </a:r>
            <a:endParaRPr lang="en-US" kern="0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 bwMode="auto">
          <a:xfrm>
            <a:off x="408709" y="6198757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Corbel" pitchFamily="34" charset="0"/>
                <a:ea typeface="+mn-ea"/>
                <a:cs typeface="Calibri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Corbel" pitchFamily="34" charset="0"/>
                <a:cs typeface="Calibri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i="1" kern="0" dirty="0" smtClean="0"/>
              <a:t>…artificial intelligence</a:t>
            </a:r>
            <a:r>
              <a:rPr lang="en-US" kern="0" dirty="0" smtClean="0"/>
              <a:t>…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416526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3262"/>
          </a:xfrm>
        </p:spPr>
        <p:txBody>
          <a:bodyPr/>
          <a:lstStyle/>
          <a:p>
            <a:r>
              <a:rPr lang="en-US" i="1" dirty="0" smtClean="0"/>
              <a:t>Macro</a:t>
            </a:r>
            <a:r>
              <a:rPr lang="en-US" dirty="0" smtClean="0"/>
              <a:t>-level (Complexity)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483" y="977900"/>
            <a:ext cx="5729033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50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Micro</a:t>
            </a:r>
            <a:r>
              <a:rPr lang="en-US" dirty="0" smtClean="0"/>
              <a:t>-level</a:t>
            </a:r>
            <a:br>
              <a:rPr lang="en-US" dirty="0" smtClean="0"/>
            </a:br>
            <a:r>
              <a:rPr lang="en-US" dirty="0" smtClean="0"/>
              <a:t>(A New Language for conversations)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 peers</a:t>
            </a:r>
          </a:p>
          <a:p>
            <a:r>
              <a:rPr lang="en-US" dirty="0" smtClean="0"/>
              <a:t>Professional contacts</a:t>
            </a:r>
          </a:p>
          <a:p>
            <a:endParaRPr lang="en-US" dirty="0"/>
          </a:p>
          <a:p>
            <a:r>
              <a:rPr lang="en-US" dirty="0" smtClean="0"/>
              <a:t>Most </a:t>
            </a:r>
            <a:r>
              <a:rPr lang="en-US" dirty="0" smtClean="0"/>
              <a:t>important in the short-run—Professors</a:t>
            </a:r>
            <a:endParaRPr lang="en-US" dirty="0" smtClean="0"/>
          </a:p>
          <a:p>
            <a:pPr lvl="1"/>
            <a:r>
              <a:rPr lang="en-US" dirty="0"/>
              <a:t>What </a:t>
            </a:r>
            <a:r>
              <a:rPr lang="en-US" dirty="0" smtClean="0"/>
              <a:t>kinds of </a:t>
            </a:r>
            <a:r>
              <a:rPr lang="en-US" i="1" dirty="0" smtClean="0"/>
              <a:t>research questions </a:t>
            </a:r>
            <a:r>
              <a:rPr lang="en-US" dirty="0" smtClean="0"/>
              <a:t>have you worked on?</a:t>
            </a:r>
            <a:endParaRPr lang="en-US" dirty="0"/>
          </a:p>
          <a:p>
            <a:pPr lvl="1"/>
            <a:r>
              <a:rPr lang="en-US" dirty="0" smtClean="0"/>
              <a:t>What kinds of </a:t>
            </a:r>
            <a:r>
              <a:rPr lang="en-US" i="1" dirty="0" smtClean="0"/>
              <a:t>data</a:t>
            </a:r>
            <a:r>
              <a:rPr lang="en-US" dirty="0" smtClean="0"/>
              <a:t> have you used?</a:t>
            </a:r>
          </a:p>
          <a:p>
            <a:pPr lvl="1"/>
            <a:r>
              <a:rPr lang="en-US" dirty="0"/>
              <a:t>What </a:t>
            </a:r>
            <a:r>
              <a:rPr lang="en-US" dirty="0" smtClean="0"/>
              <a:t>kinds of </a:t>
            </a:r>
            <a:r>
              <a:rPr lang="en-US" i="1" dirty="0" smtClean="0"/>
              <a:t>analytical methods </a:t>
            </a:r>
            <a:r>
              <a:rPr lang="en-US" dirty="0"/>
              <a:t>have you used?</a:t>
            </a:r>
          </a:p>
          <a:p>
            <a:pPr lvl="1"/>
            <a:r>
              <a:rPr lang="en-US" dirty="0" smtClean="0"/>
              <a:t>What kinds of </a:t>
            </a:r>
            <a:r>
              <a:rPr lang="en-US" i="1" dirty="0" smtClean="0"/>
              <a:t>software tools</a:t>
            </a:r>
            <a:r>
              <a:rPr lang="en-US" dirty="0" smtClean="0"/>
              <a:t> have you used?</a:t>
            </a:r>
          </a:p>
          <a:p>
            <a:pPr lvl="1"/>
            <a:r>
              <a:rPr lang="en-US" dirty="0" smtClean="0"/>
              <a:t>What would you like to learn in the near future?</a:t>
            </a:r>
          </a:p>
          <a:p>
            <a:pPr lvl="1"/>
            <a:r>
              <a:rPr lang="en-US" dirty="0" smtClean="0"/>
              <a:t>How do you learn new things related to using data?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899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fin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Again: Are you a data science learner?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Questions?</a:t>
            </a:r>
          </a:p>
          <a:p>
            <a:endParaRPr lang="en-US" dirty="0"/>
          </a:p>
          <a:p>
            <a:r>
              <a:rPr lang="en-US" dirty="0" smtClean="0"/>
              <a:t>Goodies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996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 dirty="0" smtClean="0"/>
              <a:t>Automation vs. Analytics</a:t>
            </a:r>
          </a:p>
          <a:p>
            <a:pPr lvl="1"/>
            <a:r>
              <a:rPr lang="en-US" altLang="en-US" sz="2000" dirty="0" smtClean="0"/>
              <a:t>Davenport</a:t>
            </a:r>
            <a:r>
              <a:rPr lang="en-US" altLang="en-US" sz="2000" dirty="0"/>
              <a:t>, T. (2009), “Make Better Decisions”, </a:t>
            </a:r>
            <a:r>
              <a:rPr lang="en-US" altLang="en-US" sz="2000" i="1" dirty="0"/>
              <a:t>Harvard Business Review</a:t>
            </a:r>
            <a:r>
              <a:rPr lang="en-US" altLang="en-US" sz="2000" dirty="0"/>
              <a:t>, Nov. 87(11), p. 117-123</a:t>
            </a:r>
            <a:r>
              <a:rPr lang="en-US" altLang="en-US" sz="2000" dirty="0" smtClean="0"/>
              <a:t>.</a:t>
            </a:r>
          </a:p>
          <a:p>
            <a:r>
              <a:rPr lang="en-US" altLang="en-US" sz="2400" dirty="0" smtClean="0"/>
              <a:t>Curriculum Guidelines for Undergraduate Programs in Data Science</a:t>
            </a:r>
            <a:endParaRPr lang="en-US" altLang="en-US" sz="2400" dirty="0"/>
          </a:p>
          <a:p>
            <a:pPr lvl="1"/>
            <a:r>
              <a:rPr lang="en-US" sz="2000" dirty="0" smtClean="0">
                <a:latin typeface="Consolas" panose="020B0609020204030204" pitchFamily="49" charset="0"/>
                <a:hlinkClick r:id="rId2"/>
              </a:rPr>
              <a:t>https</a:t>
            </a:r>
            <a:r>
              <a:rPr lang="en-US" sz="2000" dirty="0">
                <a:latin typeface="Consolas" panose="020B0609020204030204" pitchFamily="49" charset="0"/>
                <a:hlinkClick r:id="rId2"/>
              </a:rPr>
              <a:t>://www.stat.berkeley.edu/~</a:t>
            </a:r>
            <a:r>
              <a:rPr lang="en-US" sz="2000" dirty="0" smtClean="0">
                <a:latin typeface="Consolas" panose="020B0609020204030204" pitchFamily="49" charset="0"/>
                <a:hlinkClick r:id="rId2"/>
              </a:rPr>
              <a:t>nolan/Papers/Data.Science.Guidelines.16.9.25.pdf</a:t>
            </a:r>
            <a:endParaRPr lang="en-US" sz="2000" dirty="0" smtClean="0">
              <a:latin typeface="Consolas" panose="020B0609020204030204" pitchFamily="49" charset="0"/>
            </a:endParaRPr>
          </a:p>
          <a:p>
            <a:r>
              <a:rPr lang="en-US" altLang="en-US" sz="2400" dirty="0" smtClean="0"/>
              <a:t>Complex Systems chart</a:t>
            </a:r>
          </a:p>
          <a:p>
            <a:pPr lvl="1"/>
            <a:r>
              <a:rPr lang="en-US" altLang="en-US" sz="2000" dirty="0" smtClean="0"/>
              <a:t>By </a:t>
            </a:r>
            <a:r>
              <a:rPr lang="en-US" altLang="en-US" sz="2000" dirty="0"/>
              <a:t>Hiroki </a:t>
            </a:r>
            <a:r>
              <a:rPr lang="en-US" altLang="en-US" sz="2000" dirty="0" err="1"/>
              <a:t>Sayama</a:t>
            </a:r>
            <a:r>
              <a:rPr lang="en-US" altLang="en-US" sz="2000" dirty="0"/>
              <a:t>, D.Sc. - Created by Hiroki </a:t>
            </a:r>
            <a:r>
              <a:rPr lang="en-US" altLang="en-US" sz="2000" dirty="0" err="1"/>
              <a:t>Sayama</a:t>
            </a:r>
            <a:r>
              <a:rPr lang="en-US" altLang="en-US" sz="2000" dirty="0"/>
              <a:t>, D.Sc., Collective Dynamics of Complex Systems (</a:t>
            </a:r>
            <a:r>
              <a:rPr lang="en-US" altLang="en-US" sz="2000" dirty="0" err="1"/>
              <a:t>CoCo</a:t>
            </a:r>
            <a:r>
              <a:rPr lang="en-US" altLang="en-US" sz="2000" dirty="0"/>
              <a:t>) Research Group at Binghamton University, State University of New York, CC BY-SA 3.0, https://commons.wikimedia.org/w/index.php?curid=12191267</a:t>
            </a:r>
          </a:p>
          <a:p>
            <a:endParaRPr lang="en-US" sz="2400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581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Lucida Sans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Lucida Sans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Lucida Sans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4948F6E-8397-4F85-975B-8F07DA079F7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 smtClean="0">
              <a:latin typeface="Arial" panose="020B0604020202020204" pitchFamily="34" charset="0"/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Information Dynamics</a:t>
            </a:r>
            <a:endParaRPr lang="en-US" altLang="en-US" sz="3600" dirty="0" smtClean="0"/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000" i="1" dirty="0" smtClean="0"/>
              <a:t>Wisdom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dirty="0" smtClean="0"/>
              <a:t>Extraordinary Insight (Explanation) for Foresight (Prediction)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b="1" i="1" dirty="0" smtClean="0"/>
              <a:t>Restaurant</a:t>
            </a:r>
            <a:r>
              <a:rPr lang="en-US" altLang="en-US" sz="1800" b="1" dirty="0" smtClean="0"/>
              <a:t>: How should our menu change in the future to best optimize nightly sales?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i="1" dirty="0" smtClean="0"/>
              <a:t>Knowledge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dirty="0" smtClean="0"/>
              <a:t>Combination of Explicit Information and Tacit Information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b="1" i="1" dirty="0" smtClean="0"/>
              <a:t>Restaurant</a:t>
            </a:r>
            <a:r>
              <a:rPr lang="en-US" altLang="en-US" sz="1800" b="1" dirty="0" smtClean="0"/>
              <a:t>: What action led to the change in last night’s sales?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i="1" dirty="0" smtClean="0"/>
              <a:t>Information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dirty="0" smtClean="0"/>
              <a:t>Meaningful Data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b="1" i="1" dirty="0" smtClean="0"/>
              <a:t>Restaurant</a:t>
            </a:r>
            <a:r>
              <a:rPr lang="en-US" altLang="en-US" sz="1800" b="1" dirty="0" smtClean="0"/>
              <a:t>: How does last night’s sales compare to that night the previous year?  How does last night’s sales compare to our goals?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i="1" dirty="0" smtClean="0"/>
              <a:t>Data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dirty="0" smtClean="0"/>
              <a:t>Raw, atomic, basic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 b="1" i="1" dirty="0" smtClean="0"/>
              <a:t>Restaurant</a:t>
            </a:r>
            <a:r>
              <a:rPr lang="en-US" altLang="en-US" sz="1800" b="1" dirty="0" smtClean="0"/>
              <a:t>: What were the total sales for last night?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04800" y="1417638"/>
            <a:ext cx="0" cy="4373562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07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/>
      <p:bldP spid="1024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Lucida Sans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Lucida Sans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Lucida Sans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Sans" panose="020B0602030504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4948F6E-8397-4F85-975B-8F07DA079F7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 smtClean="0">
              <a:latin typeface="Arial" panose="020B0604020202020204" pitchFamily="34" charset="0"/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Analytics for Decision-making</a:t>
            </a:r>
            <a:endParaRPr lang="en-US" altLang="en-US" sz="3600" dirty="0" smtClean="0"/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1800" i="1" dirty="0"/>
              <a:t>Prescriptive</a:t>
            </a:r>
            <a:r>
              <a:rPr lang="en-US" altLang="en-US" sz="1800" dirty="0" smtClean="0"/>
              <a:t> </a:t>
            </a:r>
            <a:r>
              <a:rPr lang="en-US" altLang="en-US" sz="1800" dirty="0"/>
              <a:t>Analytics</a:t>
            </a:r>
            <a:endParaRPr lang="en-US" altLang="en-US" sz="1800" i="1" dirty="0" smtClean="0"/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dirty="0" smtClean="0"/>
              <a:t>What should we do?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b="1" i="1" dirty="0"/>
              <a:t>HR Department</a:t>
            </a:r>
            <a:r>
              <a:rPr lang="en-US" altLang="en-US" sz="1600" b="1" dirty="0"/>
              <a:t>: What should we (the HR Department) do to meet or exceed the organization’s hiring and retention goals for next year?  What data/information/knowledge/wisdom should we provide to our hiring and technical managers to help?  What are we missing?</a:t>
            </a:r>
            <a:endParaRPr lang="en-US" altLang="en-US" sz="1600" b="1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1800" i="1" dirty="0" smtClean="0"/>
              <a:t>Predictive</a:t>
            </a:r>
            <a:r>
              <a:rPr lang="en-US" altLang="en-US" sz="1800" dirty="0" smtClean="0"/>
              <a:t> </a:t>
            </a:r>
            <a:r>
              <a:rPr lang="en-US" altLang="en-US" sz="1800" dirty="0"/>
              <a:t>Analytics</a:t>
            </a:r>
            <a:endParaRPr lang="en-US" altLang="en-US" sz="1800" i="1" dirty="0" smtClean="0"/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dirty="0" smtClean="0"/>
              <a:t>What is likely to happen?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b="1" i="1" dirty="0"/>
              <a:t>HR Department:</a:t>
            </a:r>
            <a:r>
              <a:rPr lang="en-US" altLang="en-US" sz="1600" b="1" dirty="0"/>
              <a:t> How many new employees will our organization need next year? How will the mix change?  What is our competition likely to do?</a:t>
            </a:r>
            <a:endParaRPr lang="en-US" altLang="en-US" sz="1600" b="1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1800" i="1" dirty="0" smtClean="0"/>
              <a:t>Diagnostic</a:t>
            </a:r>
            <a:r>
              <a:rPr lang="en-US" altLang="en-US" sz="1800" dirty="0" smtClean="0"/>
              <a:t> </a:t>
            </a:r>
            <a:r>
              <a:rPr lang="en-US" altLang="en-US" sz="1800" dirty="0"/>
              <a:t>Analytics</a:t>
            </a:r>
            <a:endParaRPr lang="en-US" altLang="en-US" sz="1800" i="1" dirty="0" smtClean="0"/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dirty="0" smtClean="0"/>
              <a:t>Why did it happen?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b="1" i="1" dirty="0"/>
              <a:t>HR Department:</a:t>
            </a:r>
            <a:r>
              <a:rPr lang="en-US" altLang="en-US" sz="1600" b="1" dirty="0"/>
              <a:t> Did our emphasis on recruiting from campus A (over campus B, etc.) matter?  What do the managers of these entry-level employees think?</a:t>
            </a:r>
            <a:endParaRPr lang="en-US" altLang="en-US" sz="1600" b="1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1800" i="1" dirty="0"/>
              <a:t>Descriptive</a:t>
            </a:r>
            <a:r>
              <a:rPr lang="en-US" altLang="en-US" sz="1800" dirty="0"/>
              <a:t> Analytics</a:t>
            </a:r>
            <a:endParaRPr lang="en-US" altLang="en-US" sz="1800" i="1" dirty="0" smtClean="0"/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dirty="0" smtClean="0"/>
              <a:t>What happened?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 b="1" i="1" dirty="0"/>
              <a:t>HR Department:</a:t>
            </a:r>
            <a:r>
              <a:rPr lang="en-US" altLang="en-US" sz="1600" b="1" dirty="0"/>
              <a:t> How many entry-level professionals did we hire last year? How many of them are still with us now?</a:t>
            </a:r>
            <a:endParaRPr lang="en-US" altLang="en-US" sz="1600" b="1" dirty="0" smtClean="0"/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04800" y="1417638"/>
            <a:ext cx="0" cy="4373562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02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/>
      <p:bldP spid="1024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655638"/>
          </a:xfrm>
        </p:spPr>
        <p:txBody>
          <a:bodyPr/>
          <a:lstStyle/>
          <a:p>
            <a:r>
              <a:rPr lang="en-US" sz="3600" dirty="0" smtClean="0"/>
              <a:t>Common Core (e.g., a graph in Grade 3)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988219"/>
            <a:ext cx="7581900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21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655638"/>
          </a:xfrm>
        </p:spPr>
        <p:txBody>
          <a:bodyPr/>
          <a:lstStyle/>
          <a:p>
            <a:r>
              <a:rPr lang="en-US" dirty="0" smtClean="0"/>
              <a:t>“First-Grade Shoelaces” (Grades 4-6)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808037"/>
            <a:ext cx="7884583" cy="591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94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“First-Grade Shoelaces” (Grades 4-6)</a:t>
            </a:r>
            <a:br>
              <a:rPr lang="en-US" dirty="0" smtClean="0"/>
            </a:br>
            <a:r>
              <a:rPr lang="en-US" dirty="0" smtClean="0"/>
              <a:t>(results)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828800"/>
            <a:ext cx="8645546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6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Next-Generation Science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72344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There are </a:t>
            </a:r>
            <a:r>
              <a:rPr lang="en-US" sz="2000" i="1" dirty="0" smtClean="0"/>
              <a:t>seven</a:t>
            </a:r>
            <a:r>
              <a:rPr lang="en-US" sz="2000" dirty="0" smtClean="0"/>
              <a:t> “cross-cutting” skills to support </a:t>
            </a:r>
            <a:r>
              <a:rPr lang="en-US" sz="2000" i="1" dirty="0" smtClean="0"/>
              <a:t>four</a:t>
            </a:r>
            <a:r>
              <a:rPr lang="en-US" sz="2000" dirty="0" smtClean="0"/>
              <a:t> core subject domains: Physical </a:t>
            </a:r>
            <a:r>
              <a:rPr lang="en-US" sz="2000" dirty="0"/>
              <a:t>Science, Life Science, Earth and Space Science, and </a:t>
            </a:r>
            <a:r>
              <a:rPr lang="en-US" sz="2000" dirty="0" smtClean="0"/>
              <a:t>Engineering.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8" name="Slide Number Placeholder 3"/>
          <p:cNvSpPr txBox="1">
            <a:spLocks/>
          </p:cNvSpPr>
          <p:nvPr/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D61FD94-992F-4CB2-AF3E-ECFB9D8DC22A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36418" y="2667000"/>
          <a:ext cx="4125192" cy="3774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5582">
                  <a:extLst>
                    <a:ext uri="{9D8B030D-6E8A-4147-A177-3AD203B41FA5}">
                      <a16:colId xmlns:a16="http://schemas.microsoft.com/office/drawing/2014/main" val="895603078"/>
                    </a:ext>
                  </a:extLst>
                </a:gridCol>
                <a:gridCol w="3799610">
                  <a:extLst>
                    <a:ext uri="{9D8B030D-6E8A-4147-A177-3AD203B41FA5}">
                      <a16:colId xmlns:a16="http://schemas.microsoft.com/office/drawing/2014/main" val="3587919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 smtClean="0"/>
                        <a:t>Cross-cutting</a:t>
                      </a:r>
                      <a:r>
                        <a:rPr lang="en-US" dirty="0" smtClean="0"/>
                        <a:t> skill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374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Patterns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002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Cause and Effect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4339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Scale,</a:t>
                      </a:r>
                      <a:r>
                        <a:rPr lang="en-US" baseline="0" dirty="0" smtClean="0"/>
                        <a:t> Proportion, and Quantity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09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Systems and System Models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42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Energy and Matter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312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Structure and Function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189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Stability and Change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923527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4578927" y="2667000"/>
          <a:ext cx="4125191" cy="3774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25191">
                  <a:extLst>
                    <a:ext uri="{9D8B030D-6E8A-4147-A177-3AD203B41FA5}">
                      <a16:colId xmlns:a16="http://schemas.microsoft.com/office/drawing/2014/main" val="10638652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Data Science </a:t>
                      </a:r>
                      <a:r>
                        <a:rPr lang="en-US" dirty="0" smtClean="0"/>
                        <a:t>analogue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94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Observations, Variables, and Pattern Matching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0213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Causality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924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Measure Theory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2588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Model Building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483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Systems Dynamics, Moments,</a:t>
                      </a:r>
                      <a:r>
                        <a:rPr lang="en-US" baseline="0" dirty="0" smtClean="0"/>
                        <a:t> and Entropy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137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Hierarchical, Structural, and Latent Variable Analysis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872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Variation, Complexity, and Interactions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982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6315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3644</TotalTime>
  <Words>1995</Words>
  <Application>Microsoft Office PowerPoint</Application>
  <PresentationFormat>On-screen Show (4:3)</PresentationFormat>
  <Paragraphs>438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Consolas</vt:lpstr>
      <vt:lpstr>Corbel</vt:lpstr>
      <vt:lpstr>Courier New</vt:lpstr>
      <vt:lpstr>Default Design</vt:lpstr>
      <vt:lpstr>Resources, Capabilities, and Strategies for Data Science Learners</vt:lpstr>
      <vt:lpstr>Overview</vt:lpstr>
      <vt:lpstr>Motivating Question</vt:lpstr>
      <vt:lpstr>Information Dynamics</vt:lpstr>
      <vt:lpstr>Analytics for Decision-making</vt:lpstr>
      <vt:lpstr>Common Core (e.g., a graph in Grade 3)</vt:lpstr>
      <vt:lpstr>“First-Grade Shoelaces” (Grades 4-6)</vt:lpstr>
      <vt:lpstr>“First-Grade Shoelaces” (Grades 4-6) (results)</vt:lpstr>
      <vt:lpstr>Next-Generation Science Standards</vt:lpstr>
      <vt:lpstr>Persistent Tensions</vt:lpstr>
      <vt:lpstr>What is Data Science?</vt:lpstr>
      <vt:lpstr>Math/Stat/CompSci/Subject Domain</vt:lpstr>
      <vt:lpstr>PowerPoint Presentation</vt:lpstr>
      <vt:lpstr>Balance Breadth &amp; Depth (Software Tools)</vt:lpstr>
      <vt:lpstr>Software Tools (cont.)</vt:lpstr>
      <vt:lpstr>Balance Breadth &amp; Depth (Analytical Techniques)</vt:lpstr>
      <vt:lpstr>Reproducibility (“academic perspective”)</vt:lpstr>
      <vt:lpstr>Workflow (“professional perspective”) How does Disney do it?</vt:lpstr>
      <vt:lpstr>Workflow (“How does Disney do it?”)</vt:lpstr>
      <vt:lpstr>Workflow (“How does Disney do it?”)</vt:lpstr>
      <vt:lpstr>Workflow (“How does Disney do it?”)</vt:lpstr>
      <vt:lpstr>References, more…</vt:lpstr>
      <vt:lpstr>PowerPoint Presentation</vt:lpstr>
      <vt:lpstr>PowerPoint Presentation</vt:lpstr>
      <vt:lpstr>Career Homework</vt:lpstr>
      <vt:lpstr>Cloud Services</vt:lpstr>
      <vt:lpstr>Canvas API Example</vt:lpstr>
      <vt:lpstr>Some Examples</vt:lpstr>
      <vt:lpstr>Counterpoint</vt:lpstr>
      <vt:lpstr>Macro-level (Complexity)</vt:lpstr>
      <vt:lpstr>Micro-level (A New Language for conversations)</vt:lpstr>
      <vt:lpstr>fin</vt:lpstr>
      <vt:lpstr>References</vt:lpstr>
    </vt:vector>
  </TitlesOfParts>
  <Company>CSU, Northridge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in L.A.'s “Silicon Beach”: “Shadow” Vocation or “Emergent” Profession?</dc:title>
  <dc:creator>wsmith</dc:creator>
  <cp:lastModifiedBy>Smith, Wayne W</cp:lastModifiedBy>
  <cp:revision>366</cp:revision>
  <cp:lastPrinted>2018-09-04T20:55:41Z</cp:lastPrinted>
  <dcterms:created xsi:type="dcterms:W3CDTF">2010-10-28T16:48:55Z</dcterms:created>
  <dcterms:modified xsi:type="dcterms:W3CDTF">2018-09-28T01:52:12Z</dcterms:modified>
</cp:coreProperties>
</file>

<file path=docProps/thumbnail.jpeg>
</file>